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2"/>
  </p:notesMasterIdLst>
  <p:sldIdLst>
    <p:sldId id="257" r:id="rId3"/>
    <p:sldId id="316" r:id="rId4"/>
    <p:sldId id="419" r:id="rId5"/>
    <p:sldId id="420" r:id="rId6"/>
    <p:sldId id="261" r:id="rId7"/>
    <p:sldId id="317" r:id="rId8"/>
    <p:sldId id="282" r:id="rId9"/>
    <p:sldId id="360" r:id="rId10"/>
    <p:sldId id="328" r:id="rId11"/>
    <p:sldId id="291" r:id="rId12"/>
    <p:sldId id="409" r:id="rId13"/>
    <p:sldId id="329" r:id="rId14"/>
    <p:sldId id="398" r:id="rId15"/>
    <p:sldId id="399" r:id="rId16"/>
    <p:sldId id="400" r:id="rId17"/>
    <p:sldId id="401" r:id="rId18"/>
    <p:sldId id="402" r:id="rId19"/>
    <p:sldId id="404" r:id="rId20"/>
    <p:sldId id="406" r:id="rId21"/>
    <p:sldId id="410" r:id="rId22"/>
    <p:sldId id="413" r:id="rId23"/>
    <p:sldId id="416" r:id="rId24"/>
    <p:sldId id="417" r:id="rId25"/>
    <p:sldId id="418" r:id="rId26"/>
    <p:sldId id="415" r:id="rId27"/>
    <p:sldId id="424" r:id="rId28"/>
    <p:sldId id="422" r:id="rId29"/>
    <p:sldId id="421" r:id="rId30"/>
    <p:sldId id="264" r:id="rId3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096F"/>
    <a:srgbClr val="F127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94" autoAdjust="0"/>
    <p:restoredTop sz="39332" autoAdjust="0"/>
  </p:normalViewPr>
  <p:slideViewPr>
    <p:cSldViewPr>
      <p:cViewPr>
        <p:scale>
          <a:sx n="70" d="100"/>
          <a:sy n="70" d="100"/>
        </p:scale>
        <p:origin x="1632"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358025761661302E-2"/>
          <c:y val="0.15378041424702399"/>
          <c:w val="0.96728394847667698"/>
          <c:h val="0.47971455260663598"/>
        </c:manualLayout>
      </c:layout>
      <c:barChart>
        <c:barDir val="col"/>
        <c:grouping val="clustered"/>
        <c:varyColors val="0"/>
        <c:ser>
          <c:idx val="0"/>
          <c:order val="0"/>
          <c:tx>
            <c:strRef>
              <c:f>Sheet1!$B$1</c:f>
              <c:strCache>
                <c:ptCount val="1"/>
                <c:pt idx="0">
                  <c:v>2017</c:v>
                </c:pt>
              </c:strCache>
            </c:strRef>
          </c:tx>
          <c:spPr>
            <a:solidFill>
              <a:srgbClr val="8F09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25000"/>
                      </a:schemeClr>
                    </a:solidFill>
                    <a:latin typeface="Arial" charset="0"/>
                    <a:ea typeface="Arial" charset="0"/>
                    <a:cs typeface="Arial"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am happy living in my current city and would not consider moving </c:v>
                </c:pt>
                <c:pt idx="1">
                  <c:v>I would only move if offered a new job at a substantial pay raise</c:v>
                </c:pt>
                <c:pt idx="2">
                  <c:v>I am not currently looking, but would consider opportunities to live in a new city</c:v>
                </c:pt>
                <c:pt idx="3">
                  <c:v>I am actively looking to move to a different city</c:v>
                </c:pt>
              </c:strCache>
            </c:strRef>
          </c:cat>
          <c:val>
            <c:numRef>
              <c:f>Sheet1!$B$2:$B$5</c:f>
              <c:numCache>
                <c:formatCode>0%</c:formatCode>
                <c:ptCount val="4"/>
                <c:pt idx="0">
                  <c:v>0.24</c:v>
                </c:pt>
                <c:pt idx="1">
                  <c:v>0.34</c:v>
                </c:pt>
                <c:pt idx="2">
                  <c:v>0.34</c:v>
                </c:pt>
                <c:pt idx="3">
                  <c:v>0.09</c:v>
                </c:pt>
              </c:numCache>
            </c:numRef>
          </c:val>
        </c:ser>
        <c:dLbls>
          <c:showLegendKey val="0"/>
          <c:showVal val="0"/>
          <c:showCatName val="0"/>
          <c:showSerName val="0"/>
          <c:showPercent val="0"/>
          <c:showBubbleSize val="0"/>
        </c:dLbls>
        <c:gapWidth val="80"/>
        <c:axId val="362974448"/>
        <c:axId val="362974840"/>
      </c:barChart>
      <c:catAx>
        <c:axId val="3629744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charset="0"/>
                <a:ea typeface="Arial" charset="0"/>
                <a:cs typeface="Arial" charset="0"/>
              </a:defRPr>
            </a:pPr>
            <a:endParaRPr lang="en-US"/>
          </a:p>
        </c:txPr>
        <c:crossAx val="362974840"/>
        <c:crosses val="autoZero"/>
        <c:auto val="1"/>
        <c:lblAlgn val="ctr"/>
        <c:lblOffset val="100"/>
        <c:noMultiLvlLbl val="0"/>
      </c:catAx>
      <c:valAx>
        <c:axId val="362974840"/>
        <c:scaling>
          <c:orientation val="minMax"/>
        </c:scaling>
        <c:delete val="1"/>
        <c:axPos val="l"/>
        <c:numFmt formatCode="0%" sourceLinked="1"/>
        <c:majorTickMark val="none"/>
        <c:minorTickMark val="none"/>
        <c:tickLblPos val="nextTo"/>
        <c:crossAx val="362974448"/>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bg2">
              <a:lumMod val="25000"/>
            </a:schemeClr>
          </a:solidFill>
          <a:latin typeface="Avenir Book" charset="0"/>
          <a:ea typeface="Avenir Book" charset="0"/>
          <a:cs typeface="Avenir Book"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1" u="none" strike="noStrike" kern="1200" spc="0" baseline="0">
                <a:solidFill>
                  <a:schemeClr val="tx1"/>
                </a:solidFill>
                <a:latin typeface="Arial" charset="0"/>
                <a:ea typeface="Arial" charset="0"/>
                <a:cs typeface="Arial" charset="0"/>
              </a:defRPr>
            </a:pPr>
            <a:r>
              <a:rPr lang="en-US" sz="1400" i="1" dirty="0" smtClean="0">
                <a:latin typeface="Arial" charset="0"/>
                <a:ea typeface="Arial" charset="0"/>
                <a:cs typeface="Arial" charset="0"/>
              </a:rPr>
              <a:t>% very </a:t>
            </a:r>
            <a:r>
              <a:rPr lang="en-US" sz="1400" i="1" dirty="0">
                <a:latin typeface="Arial" charset="0"/>
                <a:ea typeface="Arial" charset="0"/>
                <a:cs typeface="Arial" charset="0"/>
              </a:rPr>
              <a:t>important (9-10 score)</a:t>
            </a:r>
          </a:p>
        </c:rich>
      </c:tx>
      <c:layout>
        <c:manualLayout>
          <c:xMode val="edge"/>
          <c:yMode val="edge"/>
          <c:x val="0.35552707074406398"/>
          <c:y val="6.9759747301050598E-2"/>
        </c:manualLayout>
      </c:layout>
      <c:overlay val="0"/>
      <c:spPr>
        <a:noFill/>
        <a:ln>
          <a:noFill/>
        </a:ln>
        <a:effectLst/>
      </c:spPr>
      <c:txPr>
        <a:bodyPr rot="0" spcFirstLastPara="1" vertOverflow="ellipsis" vert="horz" wrap="square" anchor="ctr" anchorCtr="1"/>
        <a:lstStyle/>
        <a:p>
          <a:pPr>
            <a:defRPr sz="1400" b="0" i="1" u="none" strike="noStrike" kern="1200" spc="0" baseline="0">
              <a:solidFill>
                <a:schemeClr val="tx1"/>
              </a:solidFill>
              <a:latin typeface="Arial" charset="0"/>
              <a:ea typeface="Arial" charset="0"/>
              <a:cs typeface="Arial" charset="0"/>
            </a:defRPr>
          </a:pPr>
          <a:endParaRPr lang="en-US"/>
        </a:p>
      </c:txPr>
    </c:title>
    <c:autoTitleDeleted val="0"/>
    <c:plotArea>
      <c:layout>
        <c:manualLayout>
          <c:layoutTarget val="inner"/>
          <c:xMode val="edge"/>
          <c:yMode val="edge"/>
          <c:x val="0.52321283378979799"/>
          <c:y val="0.172757962433778"/>
          <c:w val="0.43896905328694402"/>
          <c:h val="0.78210337754789505"/>
        </c:manualLayout>
      </c:layout>
      <c:barChart>
        <c:barDir val="bar"/>
        <c:grouping val="clustered"/>
        <c:varyColors val="0"/>
        <c:ser>
          <c:idx val="0"/>
          <c:order val="0"/>
          <c:tx>
            <c:strRef>
              <c:f>Sheet1!$B$1</c:f>
              <c:strCache>
                <c:ptCount val="1"/>
                <c:pt idx="0">
                  <c:v>% think very important (9-10 score)</c:v>
                </c:pt>
              </c:strCache>
            </c:strRef>
          </c:tx>
          <c:spPr>
            <a:solidFill>
              <a:srgbClr val="8F09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charset="0"/>
                    <a:ea typeface="Arial" charset="0"/>
                    <a:cs typeface="Arial"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Professional sports teams</c:v>
                </c:pt>
                <c:pt idx="1">
                  <c:v>History of large corporations moving or establishing new offices in the region</c:v>
                </c:pt>
                <c:pt idx="2">
                  <c:v>Large international airport nearby</c:v>
                </c:pt>
                <c:pt idx="3">
                  <c:v>Progressive policies on immigration and LGBT issues</c:v>
                </c:pt>
                <c:pt idx="4">
                  <c:v>A thriving arts culture/scene</c:v>
                </c:pt>
                <c:pt idx="5">
                  <c:v>Access to parks and recreation</c:v>
                </c:pt>
                <c:pt idx="6">
                  <c:v>Well-managed infrastructure without major traffic problems</c:v>
                </c:pt>
                <c:pt idx="7">
                  <c:v>Highly rated public schools</c:v>
                </c:pt>
                <c:pt idx="8">
                  <c:v>Family friendly environment</c:v>
                </c:pt>
                <c:pt idx="9">
                  <c:v> Affordable housing and cost of living</c:v>
                </c:pt>
              </c:strCache>
            </c:strRef>
          </c:cat>
          <c:val>
            <c:numRef>
              <c:f>Sheet1!$B$2:$B$11</c:f>
              <c:numCache>
                <c:formatCode>0%</c:formatCode>
                <c:ptCount val="10"/>
                <c:pt idx="0">
                  <c:v>0.11</c:v>
                </c:pt>
                <c:pt idx="1">
                  <c:v>0.12</c:v>
                </c:pt>
                <c:pt idx="2">
                  <c:v>0.18</c:v>
                </c:pt>
                <c:pt idx="3">
                  <c:v>0.2</c:v>
                </c:pt>
                <c:pt idx="4">
                  <c:v>0.2</c:v>
                </c:pt>
                <c:pt idx="5">
                  <c:v>0.3</c:v>
                </c:pt>
                <c:pt idx="6">
                  <c:v>0.31</c:v>
                </c:pt>
                <c:pt idx="7">
                  <c:v>0.37</c:v>
                </c:pt>
                <c:pt idx="8">
                  <c:v>0.4</c:v>
                </c:pt>
                <c:pt idx="9">
                  <c:v>0.56000000000000005</c:v>
                </c:pt>
              </c:numCache>
            </c:numRef>
          </c:val>
        </c:ser>
        <c:dLbls>
          <c:showLegendKey val="0"/>
          <c:showVal val="0"/>
          <c:showCatName val="0"/>
          <c:showSerName val="0"/>
          <c:showPercent val="0"/>
          <c:showBubbleSize val="0"/>
        </c:dLbls>
        <c:gapWidth val="80"/>
        <c:axId val="362656576"/>
        <c:axId val="362656968"/>
      </c:barChart>
      <c:catAx>
        <c:axId val="36265657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362656968"/>
        <c:crosses val="autoZero"/>
        <c:auto val="1"/>
        <c:lblAlgn val="ctr"/>
        <c:lblOffset val="100"/>
        <c:noMultiLvlLbl val="0"/>
      </c:catAx>
      <c:valAx>
        <c:axId val="362656968"/>
        <c:scaling>
          <c:orientation val="minMax"/>
        </c:scaling>
        <c:delete val="1"/>
        <c:axPos val="b"/>
        <c:numFmt formatCode="0%" sourceLinked="1"/>
        <c:majorTickMark val="none"/>
        <c:minorTickMark val="none"/>
        <c:tickLblPos val="nextTo"/>
        <c:crossAx val="362656576"/>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chemeClr val="tx1"/>
          </a:solidFill>
          <a:latin typeface="Avenir Book" charset="0"/>
          <a:ea typeface="Avenir Book" charset="0"/>
          <a:cs typeface="Avenir Book"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5416666666667E-2"/>
          <c:y val="0.20530107968929201"/>
          <c:w val="0.97291666666666698"/>
          <c:h val="0.65377980345912901"/>
        </c:manualLayout>
      </c:layout>
      <c:barChart>
        <c:barDir val="col"/>
        <c:grouping val="stacked"/>
        <c:varyColors val="0"/>
        <c:ser>
          <c:idx val="0"/>
          <c:order val="0"/>
          <c:tx>
            <c:strRef>
              <c:f>Sheet1!$B$1</c:f>
              <c:strCache>
                <c:ptCount val="1"/>
                <c:pt idx="0">
                  <c:v>Describes strongly</c:v>
                </c:pt>
              </c:strCache>
            </c:strRef>
          </c:tx>
          <c:spPr>
            <a:solidFill>
              <a:srgbClr val="8F09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charset="0"/>
                    <a:ea typeface="Arial" charset="0"/>
                    <a:cs typeface="Arial"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Dallas</c:v>
                </c:pt>
                <c:pt idx="1">
                  <c:v>Atlanta</c:v>
                </c:pt>
                <c:pt idx="2">
                  <c:v>Austin</c:v>
                </c:pt>
                <c:pt idx="3">
                  <c:v>Denver</c:v>
                </c:pt>
                <c:pt idx="4">
                  <c:v>Los Angeles</c:v>
                </c:pt>
                <c:pt idx="5">
                  <c:v>New York City</c:v>
                </c:pt>
              </c:strCache>
            </c:strRef>
          </c:cat>
          <c:val>
            <c:numRef>
              <c:f>Sheet1!$B$2:$B$7</c:f>
              <c:numCache>
                <c:formatCode>0%</c:formatCode>
                <c:ptCount val="6"/>
                <c:pt idx="0">
                  <c:v>0.17</c:v>
                </c:pt>
                <c:pt idx="1">
                  <c:v>0.17</c:v>
                </c:pt>
                <c:pt idx="2">
                  <c:v>0.17</c:v>
                </c:pt>
                <c:pt idx="3">
                  <c:v>0.14000000000000001</c:v>
                </c:pt>
                <c:pt idx="4">
                  <c:v>0.06</c:v>
                </c:pt>
                <c:pt idx="5">
                  <c:v>0.06</c:v>
                </c:pt>
              </c:numCache>
            </c:numRef>
          </c:val>
        </c:ser>
        <c:ser>
          <c:idx val="1"/>
          <c:order val="1"/>
          <c:tx>
            <c:strRef>
              <c:f>Sheet1!$C$1</c:f>
              <c:strCache>
                <c:ptCount val="1"/>
                <c:pt idx="0">
                  <c:v>Describes somewhat</c:v>
                </c:pt>
              </c:strCache>
            </c:strRef>
          </c:tx>
          <c:spPr>
            <a:solidFill>
              <a:srgbClr val="8F096F">
                <a:alpha val="40000"/>
              </a:srgbClr>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charset="0"/>
                    <a:ea typeface="Arial" charset="0"/>
                    <a:cs typeface="Arial"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Dallas</c:v>
                </c:pt>
                <c:pt idx="1">
                  <c:v>Atlanta</c:v>
                </c:pt>
                <c:pt idx="2">
                  <c:v>Austin</c:v>
                </c:pt>
                <c:pt idx="3">
                  <c:v>Denver</c:v>
                </c:pt>
                <c:pt idx="4">
                  <c:v>Los Angeles</c:v>
                </c:pt>
                <c:pt idx="5">
                  <c:v>New York City</c:v>
                </c:pt>
              </c:strCache>
            </c:strRef>
          </c:cat>
          <c:val>
            <c:numRef>
              <c:f>Sheet1!$C$2:$C$7</c:f>
              <c:numCache>
                <c:formatCode>0%</c:formatCode>
                <c:ptCount val="6"/>
                <c:pt idx="0">
                  <c:v>0.47</c:v>
                </c:pt>
                <c:pt idx="1">
                  <c:v>0.47</c:v>
                </c:pt>
                <c:pt idx="2">
                  <c:v>0.44</c:v>
                </c:pt>
                <c:pt idx="3">
                  <c:v>0.43</c:v>
                </c:pt>
                <c:pt idx="4">
                  <c:v>0.09</c:v>
                </c:pt>
                <c:pt idx="5">
                  <c:v>0.06</c:v>
                </c:pt>
              </c:numCache>
            </c:numRef>
          </c:val>
        </c:ser>
        <c:dLbls>
          <c:showLegendKey val="0"/>
          <c:showVal val="0"/>
          <c:showCatName val="0"/>
          <c:showSerName val="0"/>
          <c:showPercent val="0"/>
          <c:showBubbleSize val="0"/>
        </c:dLbls>
        <c:gapWidth val="80"/>
        <c:overlap val="100"/>
        <c:axId val="362912216"/>
        <c:axId val="362912608"/>
      </c:barChart>
      <c:catAx>
        <c:axId val="3629122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charset="0"/>
                <a:ea typeface="Arial" charset="0"/>
                <a:cs typeface="Arial" charset="0"/>
              </a:defRPr>
            </a:pPr>
            <a:endParaRPr lang="en-US"/>
          </a:p>
        </c:txPr>
        <c:crossAx val="362912608"/>
        <c:crosses val="autoZero"/>
        <c:auto val="1"/>
        <c:lblAlgn val="ctr"/>
        <c:lblOffset val="100"/>
        <c:noMultiLvlLbl val="0"/>
      </c:catAx>
      <c:valAx>
        <c:axId val="362912608"/>
        <c:scaling>
          <c:orientation val="minMax"/>
        </c:scaling>
        <c:delete val="1"/>
        <c:axPos val="l"/>
        <c:numFmt formatCode="0%" sourceLinked="1"/>
        <c:majorTickMark val="none"/>
        <c:minorTickMark val="none"/>
        <c:tickLblPos val="nextTo"/>
        <c:crossAx val="36291221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sz="1800">
          <a:solidFill>
            <a:schemeClr val="tx1"/>
          </a:solidFill>
          <a:latin typeface="Avenir Book" charset="0"/>
          <a:ea typeface="Avenir Book" charset="0"/>
          <a:cs typeface="Avenir Book"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6FF1C06-744E-4BDC-A23B-A8C3EC67C15F}" type="datetimeFigureOut">
              <a:rPr lang="en-US" smtClean="0"/>
              <a:t>2/6/2018</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0D5EF7C3-EB42-485F-AB7D-639F36C77C45}" type="slidenum">
              <a:rPr lang="en-US" smtClean="0"/>
              <a:t>‹#›</a:t>
            </a:fld>
            <a:endParaRPr lang="en-US" dirty="0"/>
          </a:p>
        </p:txBody>
      </p:sp>
    </p:spTree>
    <p:extLst>
      <p:ext uri="{BB962C8B-B14F-4D97-AF65-F5344CB8AC3E}">
        <p14:creationId xmlns:p14="http://schemas.microsoft.com/office/powerpoint/2010/main" val="2485364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nctcog.org/trans/committees/sttc/2017/06Jun/Ref.Itm_13.8.sttc062317.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Topic: What individuals and families relocating want and what the Dallas Region has to offer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Description: The Dallas Regional Chamber (DRC) is committed to the attraction of talented workers from around the world.  Say Yes To Dallas is a marketing and communications campaign showcasing all that the Dallas Region has to offer to individuals and families relocating to the Dallas Region, including vast job opportunities, parks and outdoors, culture, and day-to-day living, communities, and quality of life.  During this session, you will learn about the campaign and how to use Say Yes To Dallas as your resource to spark conversations with prospective clients about why the Dallas Region is the best place to start or continue a career, raise a family, and experience a high standard of living at an affordable cost. Topics during the discussion include:</a:t>
            </a:r>
          </a:p>
          <a:p>
            <a:r>
              <a:rPr lang="en-US" sz="1200" kern="1200" dirty="0" smtClean="0">
                <a:solidFill>
                  <a:schemeClr val="tx1"/>
                </a:solidFill>
                <a:effectLst/>
                <a:latin typeface="+mn-lt"/>
                <a:ea typeface="+mn-ea"/>
                <a:cs typeface="+mn-cs"/>
              </a:rPr>
              <a:t>·         Overview of Talent Attraction initiative and the Say Yes To Dallas campaign</a:t>
            </a:r>
          </a:p>
          <a:p>
            <a:r>
              <a:rPr lang="en-US" sz="1200" kern="1200" dirty="0" smtClean="0">
                <a:solidFill>
                  <a:schemeClr val="tx1"/>
                </a:solidFill>
                <a:effectLst/>
                <a:latin typeface="+mn-lt"/>
                <a:ea typeface="+mn-ea"/>
                <a:cs typeface="+mn-cs"/>
              </a:rPr>
              <a:t>·         Available resources you can use when relocating individuals and family members from outside the Dallas Region</a:t>
            </a:r>
          </a:p>
          <a:p>
            <a:r>
              <a:rPr lang="en-US" sz="1200" kern="1200" dirty="0" smtClean="0">
                <a:solidFill>
                  <a:schemeClr val="tx1"/>
                </a:solidFill>
                <a:effectLst/>
                <a:latin typeface="+mn-lt"/>
                <a:ea typeface="+mn-ea"/>
                <a:cs typeface="+mn-cs"/>
              </a:rPr>
              <a:t>·         Statistics from nationwide survey including factors most important to them when relocating to the Dallas region</a:t>
            </a:r>
          </a:p>
          <a:p>
            <a:r>
              <a:rPr lang="en-US" sz="1200" kern="1200" dirty="0" smtClean="0">
                <a:solidFill>
                  <a:schemeClr val="tx1"/>
                </a:solidFill>
                <a:effectLst/>
                <a:latin typeface="+mn-lt"/>
                <a:ea typeface="+mn-ea"/>
                <a:cs typeface="+mn-cs"/>
              </a:rPr>
              <a:t>·         What’s new in the Dallas Region you can showcase to relocating clients</a:t>
            </a:r>
          </a:p>
          <a:p>
            <a:endParaRPr lang="en-US" dirty="0"/>
          </a:p>
        </p:txBody>
      </p:sp>
      <p:sp>
        <p:nvSpPr>
          <p:cNvPr id="4" name="Slide Number Placeholder 3"/>
          <p:cNvSpPr>
            <a:spLocks noGrp="1"/>
          </p:cNvSpPr>
          <p:nvPr>
            <p:ph type="sldNum" sz="quarter" idx="10"/>
          </p:nvPr>
        </p:nvSpPr>
        <p:spPr/>
        <p:txBody>
          <a:bodyPr/>
          <a:lstStyle/>
          <a:p>
            <a:fld id="{0D5EF7C3-EB42-485F-AB7D-639F36C77C45}" type="slidenum">
              <a:rPr lang="en-US" smtClean="0"/>
              <a:t>1</a:t>
            </a:fld>
            <a:endParaRPr lang="en-US" dirty="0"/>
          </a:p>
        </p:txBody>
      </p:sp>
    </p:spTree>
    <p:extLst>
      <p:ext uri="{BB962C8B-B14F-4D97-AF65-F5344CB8AC3E}">
        <p14:creationId xmlns:p14="http://schemas.microsoft.com/office/powerpoint/2010/main" val="1131515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444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sz="1000" dirty="0" smtClean="0">
                <a:latin typeface="Arial" charset="0"/>
                <a:ea typeface="Arial" charset="0"/>
                <a:cs typeface="Arial" charset="0"/>
              </a:rPr>
              <a:t>The </a:t>
            </a:r>
            <a:r>
              <a:rPr lang="en-US" sz="1000" dirty="0" smtClean="0">
                <a:latin typeface="Arial" charset="0"/>
                <a:ea typeface="Arial" charset="0"/>
                <a:cs typeface="Arial" charset="0"/>
              </a:rPr>
              <a:t>percentage </a:t>
            </a:r>
            <a:r>
              <a:rPr lang="en-US" sz="1000" dirty="0" smtClean="0">
                <a:latin typeface="Arial" charset="0"/>
                <a:ea typeface="Arial" charset="0"/>
                <a:cs typeface="Arial" charset="0"/>
              </a:rPr>
              <a:t>(43%) saying </a:t>
            </a:r>
            <a:r>
              <a:rPr lang="en-US" sz="1000" dirty="0" smtClean="0">
                <a:latin typeface="Arial" charset="0"/>
                <a:ea typeface="Arial" charset="0"/>
                <a:cs typeface="Arial" charset="0"/>
              </a:rPr>
              <a:t>they are willing to move has increased considerably since </a:t>
            </a:r>
            <a:r>
              <a:rPr lang="en-US" sz="1000" dirty="0" smtClean="0">
                <a:latin typeface="Arial" charset="0"/>
                <a:ea typeface="Arial" charset="0"/>
                <a:cs typeface="Arial" charset="0"/>
              </a:rPr>
              <a:t>2016</a:t>
            </a:r>
            <a:r>
              <a:rPr lang="en-US" sz="1000" baseline="0" dirty="0" smtClean="0">
                <a:latin typeface="Arial" charset="0"/>
                <a:ea typeface="Arial" charset="0"/>
                <a:cs typeface="Arial" charset="0"/>
              </a:rPr>
              <a:t> (26%)</a:t>
            </a:r>
            <a:endParaRPr lang="en-US" sz="1000" dirty="0" smtClean="0">
              <a:latin typeface="Arial" charset="0"/>
              <a:ea typeface="Arial" charset="0"/>
              <a:cs typeface="Arial" charset="0"/>
            </a:endParaRP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000" dirty="0" smtClean="0">
                <a:solidFill>
                  <a:schemeClr val="tx1"/>
                </a:solidFill>
                <a:latin typeface="Arial" charset="0"/>
                <a:ea typeface="Arial" charset="0"/>
                <a:cs typeface="Arial" charset="0"/>
              </a:rPr>
              <a:t>More than half say they would want to be able to buy a home within two years of moving to a new city.</a:t>
            </a:r>
          </a:p>
          <a:p>
            <a:pPr marL="0" indent="0">
              <a:buFont typeface="Arial" charset="0"/>
              <a:buNone/>
            </a:pPr>
            <a:endParaRPr lang="en-US" sz="1000" dirty="0" smtClean="0">
              <a:latin typeface="Arial" charset="0"/>
              <a:ea typeface="Arial" charset="0"/>
              <a:cs typeface="Arial" charset="0"/>
            </a:endParaRPr>
          </a:p>
          <a:p>
            <a:endParaRPr lang="en-US" dirty="0"/>
          </a:p>
        </p:txBody>
      </p:sp>
    </p:spTree>
    <p:extLst>
      <p:ext uri="{BB962C8B-B14F-4D97-AF65-F5344CB8AC3E}">
        <p14:creationId xmlns:p14="http://schemas.microsoft.com/office/powerpoint/2010/main" val="2317259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1898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4397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Key Message: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Texas is one of only seven U.S. states with no state income tax and Dallas ranks in the top 10 U.S. cities with the highest pay adjusted to cost of living.</a:t>
            </a:r>
            <a:endParaRPr lang="en-US" dirty="0"/>
          </a:p>
        </p:txBody>
      </p:sp>
      <p:sp>
        <p:nvSpPr>
          <p:cNvPr id="4" name="Slide Number Placeholder 3"/>
          <p:cNvSpPr>
            <a:spLocks noGrp="1"/>
          </p:cNvSpPr>
          <p:nvPr>
            <p:ph type="sldNum" sz="quarter" idx="10"/>
          </p:nvPr>
        </p:nvSpPr>
        <p:spPr/>
        <p:txBody>
          <a:bodyPr/>
          <a:lstStyle/>
          <a:p>
            <a:fld id="{0D5EF7C3-EB42-485F-AB7D-639F36C77C45}" type="slidenum">
              <a:rPr lang="en-US" smtClean="0"/>
              <a:t>20</a:t>
            </a:fld>
            <a:endParaRPr lang="en-US" dirty="0"/>
          </a:p>
        </p:txBody>
      </p:sp>
    </p:spTree>
    <p:extLst>
      <p:ext uri="{BB962C8B-B14F-4D97-AF65-F5344CB8AC3E}">
        <p14:creationId xmlns:p14="http://schemas.microsoft.com/office/powerpoint/2010/main" val="1995249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https://www.brookings.edu/blog/the-avenue/2018/01/19/which-metros-have-enough-housing-capacity-to-absorb-amazons-hq2/?utm_campaign=Brookings%20Brief&amp;amp;utm_source=hs_email&amp;amp;utm_medium=email&amp;amp;utm_content=60103947</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“Atlanta, Chicago, Columbus, and Dallas – have traditionally had stable housing markets that accommodated population growth without price spikes. Unlike the Northeast and West Coast metros, their local governments have tended to allow new housing development without onerous regulations. Excluding Columbus, these metros also have substantial amounts of Class A office space in their downtowns. This group offers the highest likelihood of absorbing HQ2 with relatively minimal disruption to the existing housing market.”</a:t>
            </a:r>
            <a:endParaRPr lang="en-US" dirty="0"/>
          </a:p>
        </p:txBody>
      </p:sp>
      <p:sp>
        <p:nvSpPr>
          <p:cNvPr id="4" name="Slide Number Placeholder 3"/>
          <p:cNvSpPr>
            <a:spLocks noGrp="1"/>
          </p:cNvSpPr>
          <p:nvPr>
            <p:ph type="sldNum" sz="quarter" idx="10"/>
          </p:nvPr>
        </p:nvSpPr>
        <p:spPr/>
        <p:txBody>
          <a:bodyPr/>
          <a:lstStyle/>
          <a:p>
            <a:fld id="{0D5EF7C3-EB42-485F-AB7D-639F36C77C45}" type="slidenum">
              <a:rPr lang="en-US" smtClean="0"/>
              <a:t>21</a:t>
            </a:fld>
            <a:endParaRPr lang="en-US" dirty="0"/>
          </a:p>
        </p:txBody>
      </p:sp>
    </p:spTree>
    <p:extLst>
      <p:ext uri="{BB962C8B-B14F-4D97-AF65-F5344CB8AC3E}">
        <p14:creationId xmlns:p14="http://schemas.microsoft.com/office/powerpoint/2010/main" val="623093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Message:</a:t>
            </a:r>
          </a:p>
          <a:p>
            <a:endParaRPr lang="en-US" dirty="0" smtClean="0"/>
          </a:p>
          <a:p>
            <a:pPr marL="171450" indent="-171450">
              <a:buFont typeface="Arial" panose="020B0604020202020204" pitchFamily="34" charset="0"/>
              <a:buChar char="•"/>
            </a:pPr>
            <a:r>
              <a:rPr lang="en-US" dirty="0" smtClean="0"/>
              <a:t>More than 200 cities, each with its own identity and culture makeup the entire Dallas</a:t>
            </a:r>
            <a:r>
              <a:rPr lang="en-US" baseline="0" dirty="0" smtClean="0"/>
              <a:t> Region.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To help people understand living opportunities in the Dallas Region, we’ve grouped communities into 12 distinct areas.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smtClean="0">
              <a:solidFill>
                <a:schemeClr val="tx1"/>
              </a:solidFill>
              <a:effectLst/>
              <a:latin typeface="+mn-lt"/>
              <a:ea typeface="+mn-ea"/>
              <a:cs typeface="+mn-cs"/>
            </a:endParaRPr>
          </a:p>
          <a:p>
            <a:pPr marL="228600" indent="-228600">
              <a:buAutoNum type="arabicPeriod"/>
            </a:pPr>
            <a:r>
              <a:rPr lang="en-US" sz="1200" dirty="0" smtClean="0">
                <a:latin typeface="Arial" panose="020B0604020202020204" pitchFamily="34" charset="0"/>
                <a:cs typeface="Arial" panose="020B0604020202020204" pitchFamily="34" charset="0"/>
              </a:rPr>
              <a:t>Urban Living </a:t>
            </a:r>
          </a:p>
          <a:p>
            <a:pPr marL="228600" indent="-228600">
              <a:buAutoNum type="arabicPeriod"/>
            </a:pPr>
            <a:r>
              <a:rPr lang="en-US" sz="1200" dirty="0" smtClean="0">
                <a:latin typeface="Arial" panose="020B0604020202020204" pitchFamily="34" charset="0"/>
                <a:cs typeface="Arial" panose="020B0604020202020204" pitchFamily="34" charset="0"/>
              </a:rPr>
              <a:t>Dallas Neighborhoods</a:t>
            </a:r>
          </a:p>
          <a:p>
            <a:pPr marL="228600" indent="-228600">
              <a:buAutoNum type="arabicPeriod"/>
            </a:pPr>
            <a:r>
              <a:rPr lang="en-US" sz="1200" dirty="0" smtClean="0">
                <a:latin typeface="Arial" panose="020B0604020202020204" pitchFamily="34" charset="0"/>
                <a:cs typeface="Arial" panose="020B0604020202020204" pitchFamily="34" charset="0"/>
              </a:rPr>
              <a:t>East</a:t>
            </a:r>
            <a:r>
              <a:rPr lang="en-US" sz="1200" baseline="0" dirty="0" smtClean="0">
                <a:latin typeface="Arial" panose="020B0604020202020204" pitchFamily="34" charset="0"/>
                <a:cs typeface="Arial" panose="020B0604020202020204" pitchFamily="34" charset="0"/>
              </a:rPr>
              <a:t> Dallas Area</a:t>
            </a:r>
          </a:p>
          <a:p>
            <a:pPr marL="228600" indent="-228600">
              <a:buAutoNum type="arabicPeriod"/>
            </a:pPr>
            <a:r>
              <a:rPr lang="en-US" sz="1200" baseline="0" dirty="0" smtClean="0">
                <a:latin typeface="Arial" panose="020B0604020202020204" pitchFamily="34" charset="0"/>
                <a:cs typeface="Arial" panose="020B0604020202020204" pitchFamily="34" charset="0"/>
              </a:rPr>
              <a:t>Northeast Dallas County</a:t>
            </a:r>
          </a:p>
          <a:p>
            <a:pPr marL="228600" indent="-228600">
              <a:buAutoNum type="arabicPeriod"/>
            </a:pPr>
            <a:r>
              <a:rPr lang="en-US" sz="1200" baseline="0" dirty="0" smtClean="0">
                <a:latin typeface="Arial" panose="020B0604020202020204" pitchFamily="34" charset="0"/>
                <a:cs typeface="Arial" panose="020B0604020202020204" pitchFamily="34" charset="0"/>
              </a:rPr>
              <a:t>Northwest Dallas County</a:t>
            </a:r>
          </a:p>
          <a:p>
            <a:pPr marL="228600" indent="-228600">
              <a:buAutoNum type="arabicPeriod"/>
            </a:pPr>
            <a:r>
              <a:rPr lang="en-US" sz="1200" baseline="0" dirty="0" smtClean="0">
                <a:latin typeface="Arial" panose="020B0604020202020204" pitchFamily="34" charset="0"/>
                <a:cs typeface="Arial" panose="020B0604020202020204" pitchFamily="34" charset="0"/>
              </a:rPr>
              <a:t>Southern Dallas County</a:t>
            </a:r>
          </a:p>
          <a:p>
            <a:pPr marL="228600" indent="-228600">
              <a:buAutoNum type="arabicPeriod"/>
            </a:pPr>
            <a:r>
              <a:rPr lang="en-US" sz="1200" baseline="0" dirty="0" smtClean="0">
                <a:latin typeface="Arial" panose="020B0604020202020204" pitchFamily="34" charset="0"/>
                <a:cs typeface="Arial" panose="020B0604020202020204" pitchFamily="34" charset="0"/>
              </a:rPr>
              <a:t>East Collin County</a:t>
            </a:r>
          </a:p>
          <a:p>
            <a:pPr marL="228600" indent="-228600">
              <a:buAutoNum type="arabicPeriod"/>
            </a:pPr>
            <a:r>
              <a:rPr lang="en-US" sz="1200" baseline="0" dirty="0" smtClean="0">
                <a:latin typeface="Arial" panose="020B0604020202020204" pitchFamily="34" charset="0"/>
                <a:cs typeface="Arial" panose="020B0604020202020204" pitchFamily="34" charset="0"/>
              </a:rPr>
              <a:t>West Collin County</a:t>
            </a:r>
          </a:p>
          <a:p>
            <a:pPr marL="228600" indent="-228600">
              <a:buAutoNum type="arabicPeriod"/>
            </a:pPr>
            <a:r>
              <a:rPr lang="en-US" sz="1200" baseline="0" dirty="0" smtClean="0">
                <a:latin typeface="Arial" panose="020B0604020202020204" pitchFamily="34" charset="0"/>
                <a:cs typeface="Arial" panose="020B0604020202020204" pitchFamily="34" charset="0"/>
              </a:rPr>
              <a:t>Fort Worth Area</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aseline="0" dirty="0" smtClean="0">
                <a:latin typeface="Arial" panose="020B0604020202020204" pitchFamily="34" charset="0"/>
                <a:cs typeface="Arial" panose="020B0604020202020204" pitchFamily="34" charset="0"/>
              </a:rPr>
              <a:t>Northeast Tarrant County Area</a:t>
            </a:r>
            <a:endParaRPr lang="en-US" sz="1200" dirty="0" smtClean="0">
              <a:latin typeface="Arial" panose="020B0604020202020204" pitchFamily="34" charset="0"/>
              <a:cs typeface="Arial" panose="020B0604020202020204" pitchFamily="34" charset="0"/>
            </a:endParaRPr>
          </a:p>
          <a:p>
            <a:pPr marL="228600" indent="-228600">
              <a:buAutoNum type="arabicPeriod"/>
            </a:pPr>
            <a:r>
              <a:rPr lang="en-US" sz="1200" baseline="0" dirty="0" smtClean="0">
                <a:latin typeface="Arial" panose="020B0604020202020204" pitchFamily="34" charset="0"/>
                <a:cs typeface="Arial" panose="020B0604020202020204" pitchFamily="34" charset="0"/>
              </a:rPr>
              <a:t> Denton County</a:t>
            </a:r>
          </a:p>
          <a:p>
            <a:pPr marL="228600" indent="-228600">
              <a:buAutoNum type="arabicPeriod"/>
            </a:pPr>
            <a:r>
              <a:rPr lang="en-US" sz="1200" dirty="0" smtClean="0">
                <a:latin typeface="Arial" panose="020B0604020202020204" pitchFamily="34" charset="0"/>
                <a:cs typeface="Arial" panose="020B0604020202020204" pitchFamily="34" charset="0"/>
              </a:rPr>
              <a:t>Arlington</a:t>
            </a:r>
            <a:r>
              <a:rPr lang="en-US" sz="1200" baseline="0" dirty="0" smtClean="0">
                <a:latin typeface="Arial" panose="020B0604020202020204" pitchFamily="34" charset="0"/>
                <a:cs typeface="Arial" panose="020B0604020202020204" pitchFamily="34" charset="0"/>
              </a:rPr>
              <a:t> &amp; Grand Prairie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0D5EF7C3-EB42-485F-AB7D-639F36C77C45}" type="slidenum">
              <a:rPr lang="en-US" smtClean="0"/>
              <a:t>22</a:t>
            </a:fld>
            <a:endParaRPr lang="en-US" dirty="0"/>
          </a:p>
        </p:txBody>
      </p:sp>
    </p:spTree>
    <p:extLst>
      <p:ext uri="{BB962C8B-B14F-4D97-AF65-F5344CB8AC3E}">
        <p14:creationId xmlns:p14="http://schemas.microsoft.com/office/powerpoint/2010/main" val="1939835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EF7C3-EB42-485F-AB7D-639F36C77C45}" type="slidenum">
              <a:rPr lang="en-US" smtClean="0"/>
              <a:t>23</a:t>
            </a:fld>
            <a:endParaRPr lang="en-US" dirty="0"/>
          </a:p>
        </p:txBody>
      </p:sp>
    </p:spTree>
    <p:extLst>
      <p:ext uri="{BB962C8B-B14F-4D97-AF65-F5344CB8AC3E}">
        <p14:creationId xmlns:p14="http://schemas.microsoft.com/office/powerpoint/2010/main" val="1736022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EF7C3-EB42-485F-AB7D-639F36C77C45}" type="slidenum">
              <a:rPr lang="en-US" smtClean="0"/>
              <a:t>24</a:t>
            </a:fld>
            <a:endParaRPr lang="en-US" dirty="0"/>
          </a:p>
        </p:txBody>
      </p:sp>
    </p:spTree>
    <p:extLst>
      <p:ext uri="{BB962C8B-B14F-4D97-AF65-F5344CB8AC3E}">
        <p14:creationId xmlns:p14="http://schemas.microsoft.com/office/powerpoint/2010/main" val="3051979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EF7C3-EB42-485F-AB7D-639F36C77C45}" type="slidenum">
              <a:rPr lang="en-US" smtClean="0"/>
              <a:t>25</a:t>
            </a:fld>
            <a:endParaRPr lang="en-US" dirty="0"/>
          </a:p>
        </p:txBody>
      </p:sp>
    </p:spTree>
    <p:extLst>
      <p:ext uri="{BB962C8B-B14F-4D97-AF65-F5344CB8AC3E}">
        <p14:creationId xmlns:p14="http://schemas.microsoft.com/office/powerpoint/2010/main" val="899278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EF7C3-EB42-485F-AB7D-639F36C77C45}" type="slidenum">
              <a:rPr lang="en-US" smtClean="0"/>
              <a:t>2</a:t>
            </a:fld>
            <a:endParaRPr lang="en-US" dirty="0"/>
          </a:p>
        </p:txBody>
      </p:sp>
    </p:spTree>
    <p:extLst>
      <p:ext uri="{BB962C8B-B14F-4D97-AF65-F5344CB8AC3E}">
        <p14:creationId xmlns:p14="http://schemas.microsoft.com/office/powerpoint/2010/main" val="2765330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Message:</a:t>
            </a:r>
          </a:p>
          <a:p>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2017 traffic scorecard by INRIX, a leader in transportation analytics and connected car services (http://inrix.com/scorecard/), measures congestion by combining anonymous, real-time global positioning system probe data from 300 million connected cars and devices with real-time traffic flow data and other criteria, such as construction and road closures.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LA, NYC, San Francisco, Atlanta, and Miami rank as the</a:t>
            </a:r>
            <a:r>
              <a:rPr lang="en-US" sz="1200" b="0" i="0" kern="1200" baseline="0" dirty="0" smtClean="0">
                <a:solidFill>
                  <a:schemeClr val="tx1"/>
                </a:solidFill>
                <a:effectLst/>
                <a:latin typeface="+mn-lt"/>
                <a:ea typeface="+mn-ea"/>
                <a:cs typeface="+mn-cs"/>
              </a:rPr>
              <a:t> most congested cities in the United States.</a:t>
            </a:r>
            <a:endParaRPr lang="en-US" sz="1200" b="0" i="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 few U.S. cities got some good news, including</a:t>
            </a:r>
            <a:r>
              <a:rPr lang="en-US" sz="1200" kern="1200" baseline="0" dirty="0" smtClean="0">
                <a:solidFill>
                  <a:schemeClr val="tx1"/>
                </a:solidFill>
                <a:effectLst/>
                <a:latin typeface="+mn-lt"/>
                <a:ea typeface="+mn-ea"/>
                <a:cs typeface="+mn-cs"/>
              </a:rPr>
              <a:t> Dallas</a:t>
            </a:r>
            <a:r>
              <a:rPr lang="en-US" sz="1200" kern="1200" dirty="0" smtClean="0">
                <a:solidFill>
                  <a:schemeClr val="tx1"/>
                </a:solidFill>
                <a:effectLst/>
                <a:latin typeface="+mn-lt"/>
                <a:ea typeface="+mn-ea"/>
                <a:cs typeface="+mn-cs"/>
              </a:rPr>
              <a:t>. Traffic congestion rates actually fell in the Texas municipalities of El Paso (-13%), Austin (-9%) and Dallas (-9%).</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In Dallas, INRIX noted that 18 miles of new </a:t>
            </a:r>
            <a:r>
              <a:rPr lang="en-US" sz="1200" b="0" i="0" u="none" strike="noStrike" kern="1200" dirty="0" smtClean="0">
                <a:solidFill>
                  <a:schemeClr val="tx1"/>
                </a:solidFill>
                <a:effectLst/>
                <a:latin typeface="+mn-lt"/>
                <a:ea typeface="+mn-ea"/>
                <a:cs typeface="+mn-cs"/>
                <a:hlinkClick r:id="rId3"/>
              </a:rPr>
              <a:t>TEXpress Lanes</a:t>
            </a:r>
            <a:r>
              <a:rPr lang="en-US" sz="1200" b="0" i="0" kern="1200" dirty="0" smtClean="0">
                <a:solidFill>
                  <a:schemeClr val="tx1"/>
                </a:solidFill>
                <a:effectLst/>
                <a:latin typeface="+mn-lt"/>
                <a:ea typeface="+mn-ea"/>
                <a:cs typeface="+mn-cs"/>
              </a:rPr>
              <a:t> opened in May 2017 on the Interstate 35E corridor that connects Dallas and Denton counties. The lanes carry traffic south toward Dallas in the morning and then north toward Denton in the afternoon.</a:t>
            </a:r>
            <a:endParaRPr lang="en-US" baseline="0" dirty="0" smtClean="0"/>
          </a:p>
        </p:txBody>
      </p:sp>
      <p:sp>
        <p:nvSpPr>
          <p:cNvPr id="4" name="Slide Number Placeholder 3"/>
          <p:cNvSpPr>
            <a:spLocks noGrp="1"/>
          </p:cNvSpPr>
          <p:nvPr>
            <p:ph type="sldNum" sz="quarter" idx="10"/>
          </p:nvPr>
        </p:nvSpPr>
        <p:spPr/>
        <p:txBody>
          <a:bodyPr/>
          <a:lstStyle/>
          <a:p>
            <a:fld id="{0D5EF7C3-EB42-485F-AB7D-639F36C77C45}" type="slidenum">
              <a:rPr lang="en-US" smtClean="0"/>
              <a:t>26</a:t>
            </a:fld>
            <a:endParaRPr lang="en-US" dirty="0"/>
          </a:p>
        </p:txBody>
      </p:sp>
    </p:spTree>
    <p:extLst>
      <p:ext uri="{BB962C8B-B14F-4D97-AF65-F5344CB8AC3E}">
        <p14:creationId xmlns:p14="http://schemas.microsoft.com/office/powerpoint/2010/main" val="875004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Message:</a:t>
            </a:r>
          </a:p>
          <a:p>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On average, there are over 232 sunny days a year in Dallas, and lots of sunshine means lots of time outside.</a:t>
            </a:r>
            <a:endParaRPr lang="en-US" dirty="0" smtClean="0"/>
          </a:p>
          <a:p>
            <a:pPr marL="171450" indent="-171450">
              <a:buFont typeface="Arial" panose="020B0604020202020204" pitchFamily="34" charset="0"/>
              <a:buChar char="•"/>
            </a:pPr>
            <a:r>
              <a:rPr lang="en-US" dirty="0" smtClean="0"/>
              <a:t>Dallas</a:t>
            </a:r>
            <a:r>
              <a:rPr lang="en-US" baseline="0" dirty="0" smtClean="0"/>
              <a:t> has more than 380 parks totaling over 23,242 acres of development and undeveloped parkland, the Dallas Park System is one of the largest municipal park systems in the nation.</a:t>
            </a:r>
          </a:p>
        </p:txBody>
      </p:sp>
      <p:sp>
        <p:nvSpPr>
          <p:cNvPr id="4" name="Slide Number Placeholder 3"/>
          <p:cNvSpPr>
            <a:spLocks noGrp="1"/>
          </p:cNvSpPr>
          <p:nvPr>
            <p:ph type="sldNum" sz="quarter" idx="10"/>
          </p:nvPr>
        </p:nvSpPr>
        <p:spPr/>
        <p:txBody>
          <a:bodyPr/>
          <a:lstStyle/>
          <a:p>
            <a:fld id="{0D5EF7C3-EB42-485F-AB7D-639F36C77C45}" type="slidenum">
              <a:rPr lang="en-US" smtClean="0"/>
              <a:t>27</a:t>
            </a:fld>
            <a:endParaRPr lang="en-US" dirty="0"/>
          </a:p>
        </p:txBody>
      </p:sp>
    </p:spTree>
    <p:extLst>
      <p:ext uri="{BB962C8B-B14F-4D97-AF65-F5344CB8AC3E}">
        <p14:creationId xmlns:p14="http://schemas.microsoft.com/office/powerpoint/2010/main" val="2813661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smtClean="0">
                <a:solidFill>
                  <a:schemeClr val="tx1"/>
                </a:solidFill>
                <a:effectLst/>
                <a:latin typeface="Arial Narrow" panose="020B0606020202030204" pitchFamily="34" charset="0"/>
                <a:ea typeface="+mn-ea"/>
                <a:cs typeface="+mn-cs"/>
              </a:rPr>
              <a:t>An Essentials Guide</a:t>
            </a:r>
            <a:r>
              <a:rPr lang="en-US" sz="1000" kern="1200" dirty="0" smtClean="0">
                <a:solidFill>
                  <a:schemeClr val="tx1"/>
                </a:solidFill>
                <a:effectLst/>
                <a:latin typeface="Arial Narrow" panose="020B0606020202030204" pitchFamily="34" charset="0"/>
                <a:ea typeface="+mn-ea"/>
                <a:cs typeface="+mn-cs"/>
              </a:rPr>
              <a:t> you can send to candidates with fun things like:</a:t>
            </a:r>
          </a:p>
          <a:p>
            <a:endParaRPr lang="en-US" sz="1000" kern="1200" dirty="0" smtClean="0">
              <a:solidFill>
                <a:schemeClr val="tx1"/>
              </a:solidFill>
              <a:effectLst/>
              <a:latin typeface="Arial Narrow" panose="020B0606020202030204" pitchFamily="34" charset="0"/>
              <a:ea typeface="+mn-ea"/>
              <a:cs typeface="+mn-cs"/>
            </a:endParaRPr>
          </a:p>
          <a:p>
            <a:pPr marL="171450" lvl="0" indent="-171450">
              <a:buFont typeface="Arial" panose="020B0604020202020204" pitchFamily="34" charset="0"/>
              <a:buChar char="•"/>
            </a:pPr>
            <a:r>
              <a:rPr lang="en-US" sz="1000" b="1" kern="1200" dirty="0" smtClean="0">
                <a:solidFill>
                  <a:schemeClr val="tx1"/>
                </a:solidFill>
                <a:effectLst/>
                <a:latin typeface="Arial Narrow" panose="020B0606020202030204" pitchFamily="34" charset="0"/>
                <a:ea typeface="+mn-ea"/>
                <a:cs typeface="+mn-cs"/>
              </a:rPr>
              <a:t>A Regional Map</a:t>
            </a:r>
            <a:r>
              <a:rPr lang="en-US" sz="1000" kern="1200" dirty="0" smtClean="0">
                <a:solidFill>
                  <a:schemeClr val="tx1"/>
                </a:solidFill>
                <a:effectLst/>
                <a:latin typeface="Arial Narrow" panose="020B0606020202030204" pitchFamily="34" charset="0"/>
                <a:ea typeface="+mn-ea"/>
                <a:cs typeface="+mn-cs"/>
              </a:rPr>
              <a:t> grouping communities into 11 areas to help candidates better understand living opportunities in the Dallas Region</a:t>
            </a:r>
          </a:p>
          <a:p>
            <a:pPr marL="171450" lvl="0" indent="-171450">
              <a:buFont typeface="Arial" panose="020B0604020202020204" pitchFamily="34" charset="0"/>
              <a:buChar char="•"/>
            </a:pPr>
            <a:r>
              <a:rPr lang="en-US" sz="1000" kern="1200" dirty="0" smtClean="0">
                <a:solidFill>
                  <a:schemeClr val="tx1"/>
                </a:solidFill>
                <a:effectLst/>
                <a:latin typeface="Arial Narrow" panose="020B0606020202030204" pitchFamily="34" charset="0"/>
                <a:ea typeface="+mn-ea"/>
                <a:cs typeface="+mn-cs"/>
              </a:rPr>
              <a:t>A</a:t>
            </a:r>
            <a:r>
              <a:rPr lang="en-US" sz="1000" b="1" kern="1200" dirty="0" smtClean="0">
                <a:solidFill>
                  <a:schemeClr val="tx1"/>
                </a:solidFill>
                <a:effectLst/>
                <a:latin typeface="Arial Narrow" panose="020B0606020202030204" pitchFamily="34" charset="0"/>
                <a:ea typeface="+mn-ea"/>
                <a:cs typeface="+mn-cs"/>
              </a:rPr>
              <a:t> Library of My Dallas Story </a:t>
            </a:r>
            <a:r>
              <a:rPr lang="en-US" sz="1000" kern="1200" dirty="0" smtClean="0">
                <a:solidFill>
                  <a:schemeClr val="tx1"/>
                </a:solidFill>
                <a:effectLst/>
                <a:latin typeface="Arial Narrow" panose="020B0606020202030204" pitchFamily="34" charset="0"/>
                <a:ea typeface="+mn-ea"/>
                <a:cs typeface="+mn-cs"/>
              </a:rPr>
              <a:t>Testimonials</a:t>
            </a:r>
          </a:p>
          <a:p>
            <a:pPr marL="171450" lvl="0" indent="-171450">
              <a:buFont typeface="Arial" panose="020B0604020202020204" pitchFamily="34" charset="0"/>
              <a:buChar char="•"/>
            </a:pPr>
            <a:r>
              <a:rPr lang="en-US" sz="1000" b="1" kern="1200" dirty="0" smtClean="0">
                <a:solidFill>
                  <a:schemeClr val="tx1"/>
                </a:solidFill>
                <a:effectLst/>
                <a:latin typeface="Arial Narrow" panose="020B0606020202030204" pitchFamily="34" charset="0"/>
                <a:ea typeface="+mn-ea"/>
                <a:cs typeface="+mn-cs"/>
              </a:rPr>
              <a:t>Top 9 myths</a:t>
            </a:r>
            <a:r>
              <a:rPr lang="en-US" sz="1000" kern="1200" dirty="0" smtClean="0">
                <a:solidFill>
                  <a:schemeClr val="tx1"/>
                </a:solidFill>
                <a:effectLst/>
                <a:latin typeface="Arial Narrow" panose="020B0606020202030204" pitchFamily="34" charset="0"/>
                <a:ea typeface="+mn-ea"/>
                <a:cs typeface="+mn-cs"/>
              </a:rPr>
              <a:t> about the Dallas Region to help candidates understand what locals really know and love about Dallas.</a:t>
            </a:r>
          </a:p>
          <a:p>
            <a:pPr marL="171450" lvl="0" indent="-171450">
              <a:buFont typeface="Arial" panose="020B0604020202020204" pitchFamily="34" charset="0"/>
              <a:buChar char="•"/>
            </a:pPr>
            <a:r>
              <a:rPr lang="en-US" sz="1000" kern="1200" dirty="0" smtClean="0">
                <a:solidFill>
                  <a:schemeClr val="tx1"/>
                </a:solidFill>
                <a:effectLst/>
                <a:latin typeface="Arial Narrow" panose="020B0606020202030204" pitchFamily="34" charset="0"/>
                <a:ea typeface="+mn-ea"/>
                <a:cs typeface="+mn-cs"/>
              </a:rPr>
              <a:t>A</a:t>
            </a:r>
            <a:r>
              <a:rPr lang="en-US" sz="1000" b="1" kern="1200" dirty="0" smtClean="0">
                <a:solidFill>
                  <a:schemeClr val="tx1"/>
                </a:solidFill>
                <a:effectLst/>
                <a:latin typeface="Arial Narrow" panose="020B0606020202030204" pitchFamily="34" charset="0"/>
                <a:ea typeface="+mn-ea"/>
                <a:cs typeface="+mn-cs"/>
              </a:rPr>
              <a:t> Weekend Activities Guide</a:t>
            </a:r>
            <a:r>
              <a:rPr lang="en-US" sz="1000" kern="1200" dirty="0" smtClean="0">
                <a:solidFill>
                  <a:schemeClr val="tx1"/>
                </a:solidFill>
                <a:effectLst/>
                <a:latin typeface="Arial Narrow" panose="020B0606020202030204" pitchFamily="34" charset="0"/>
                <a:ea typeface="+mn-ea"/>
                <a:cs typeface="+mn-cs"/>
              </a:rPr>
              <a:t> – with our best places to eat, drink, and go in Dallas that will surely make your candidates want to stay longer (maybe even forever).</a:t>
            </a:r>
          </a:p>
          <a:p>
            <a:pPr marL="171450" lvl="0" indent="-171450">
              <a:buFont typeface="Arial" panose="020B0604020202020204" pitchFamily="34" charset="0"/>
              <a:buChar char="•"/>
            </a:pPr>
            <a:r>
              <a:rPr lang="en-US" sz="1000" kern="1200" dirty="0" smtClean="0">
                <a:solidFill>
                  <a:schemeClr val="tx1"/>
                </a:solidFill>
                <a:effectLst/>
                <a:latin typeface="Arial Narrow" panose="020B0606020202030204" pitchFamily="34" charset="0"/>
                <a:ea typeface="+mn-ea"/>
                <a:cs typeface="+mn-cs"/>
              </a:rPr>
              <a:t>From green spaces to your ‘Dallas’ playlist, your candidates can explore </a:t>
            </a:r>
            <a:r>
              <a:rPr lang="en-US" sz="1000" b="1" kern="1200" dirty="0" smtClean="0">
                <a:solidFill>
                  <a:schemeClr val="tx1"/>
                </a:solidFill>
                <a:effectLst/>
                <a:latin typeface="Arial Narrow" panose="020B0606020202030204" pitchFamily="34" charset="0"/>
                <a:ea typeface="+mn-ea"/>
                <a:cs typeface="+mn-cs"/>
              </a:rPr>
              <a:t>hidden gems</a:t>
            </a:r>
            <a:r>
              <a:rPr lang="en-US" sz="1000" kern="1200" dirty="0" smtClean="0">
                <a:solidFill>
                  <a:schemeClr val="tx1"/>
                </a:solidFill>
                <a:effectLst/>
                <a:latin typeface="Arial Narrow" panose="020B0606020202030204" pitchFamily="34" charset="0"/>
                <a:ea typeface="+mn-ea"/>
                <a:cs typeface="+mn-cs"/>
              </a:rPr>
              <a:t> to get them settled, save some cash, &amp; live like a local.</a:t>
            </a:r>
          </a:p>
          <a:p>
            <a:pPr marL="171450" lvl="0" indent="-171450">
              <a:buFont typeface="Arial" panose="020B0604020202020204" pitchFamily="34" charset="0"/>
              <a:buChar char="•"/>
            </a:pPr>
            <a:r>
              <a:rPr lang="en-US" sz="1000" kern="1200" dirty="0" smtClean="0">
                <a:solidFill>
                  <a:schemeClr val="tx1"/>
                </a:solidFill>
                <a:effectLst/>
                <a:latin typeface="Arial Narrow" panose="020B0606020202030204" pitchFamily="34" charset="0"/>
                <a:ea typeface="+mn-ea"/>
                <a:cs typeface="+mn-cs"/>
              </a:rPr>
              <a:t>Once we’ve sold them on Dallas, they’ll need an </a:t>
            </a:r>
            <a:r>
              <a:rPr lang="en-US" sz="1000" b="1" kern="1200" dirty="0" smtClean="0">
                <a:solidFill>
                  <a:schemeClr val="tx1"/>
                </a:solidFill>
                <a:effectLst/>
                <a:latin typeface="Arial Narrow" panose="020B0606020202030204" pitchFamily="34" charset="0"/>
                <a:ea typeface="+mn-ea"/>
                <a:cs typeface="+mn-cs"/>
              </a:rPr>
              <a:t>8 week moving check list </a:t>
            </a:r>
            <a:r>
              <a:rPr lang="en-US" sz="1000" kern="1200" dirty="0" smtClean="0">
                <a:solidFill>
                  <a:schemeClr val="tx1"/>
                </a:solidFill>
                <a:effectLst/>
                <a:latin typeface="Arial Narrow" panose="020B0606020202030204" pitchFamily="34" charset="0"/>
                <a:ea typeface="+mn-ea"/>
                <a:cs typeface="+mn-cs"/>
              </a:rPr>
              <a:t>to</a:t>
            </a:r>
            <a:r>
              <a:rPr lang="en-US" sz="1000" b="1" kern="1200" dirty="0" smtClean="0">
                <a:solidFill>
                  <a:schemeClr val="tx1"/>
                </a:solidFill>
                <a:effectLst/>
                <a:latin typeface="Arial Narrow" panose="020B0606020202030204" pitchFamily="34" charset="0"/>
                <a:ea typeface="+mn-ea"/>
                <a:cs typeface="+mn-cs"/>
              </a:rPr>
              <a:t> </a:t>
            </a:r>
            <a:r>
              <a:rPr lang="en-US" sz="1000" kern="1200" dirty="0" smtClean="0">
                <a:solidFill>
                  <a:schemeClr val="tx1"/>
                </a:solidFill>
                <a:effectLst/>
                <a:latin typeface="Arial Narrow" panose="020B0606020202030204" pitchFamily="34" charset="0"/>
                <a:ea typeface="+mn-ea"/>
                <a:cs typeface="+mn-cs"/>
              </a:rPr>
              <a:t>get them from there to here. And once they’re here, they’ll need to know…</a:t>
            </a:r>
          </a:p>
          <a:p>
            <a:pPr marL="171450" lvl="0" indent="-171450">
              <a:buFont typeface="Arial" panose="020B0604020202020204" pitchFamily="34" charset="0"/>
              <a:buChar char="•"/>
            </a:pPr>
            <a:r>
              <a:rPr lang="en-US" sz="1000" b="1" kern="1200" dirty="0" smtClean="0">
                <a:solidFill>
                  <a:schemeClr val="tx1"/>
                </a:solidFill>
                <a:effectLst/>
                <a:latin typeface="Arial Narrow" panose="020B0606020202030204" pitchFamily="34" charset="0"/>
                <a:ea typeface="+mn-ea"/>
                <a:cs typeface="+mn-cs"/>
              </a:rPr>
              <a:t>24 things to do in their first 30 days</a:t>
            </a:r>
            <a:r>
              <a:rPr lang="en-US" sz="1000" kern="1200" dirty="0" smtClean="0">
                <a:solidFill>
                  <a:schemeClr val="tx1"/>
                </a:solidFill>
                <a:effectLst/>
                <a:latin typeface="Arial Narrow" panose="020B0606020202030204" pitchFamily="34" charset="0"/>
                <a:ea typeface="+mn-ea"/>
                <a:cs typeface="+mn-cs"/>
              </a:rPr>
              <a:t> in Dallas to help candidates make connections, get established and feel at home – including how to get a Texas Driver’s license, register to vote, and learn about Dallas with our list of </a:t>
            </a:r>
            <a:r>
              <a:rPr lang="en-US" sz="1000" b="1" kern="1200" dirty="0" smtClean="0">
                <a:solidFill>
                  <a:schemeClr val="tx1"/>
                </a:solidFill>
                <a:effectLst/>
                <a:latin typeface="Arial Narrow" panose="020B0606020202030204" pitchFamily="34" charset="0"/>
                <a:ea typeface="+mn-ea"/>
                <a:cs typeface="+mn-cs"/>
              </a:rPr>
              <a:t>Instagram-worthy spots</a:t>
            </a:r>
            <a:r>
              <a:rPr lang="en-US" sz="1000" kern="1200" dirty="0" smtClean="0">
                <a:solidFill>
                  <a:schemeClr val="tx1"/>
                </a:solidFill>
                <a:effectLst/>
                <a:latin typeface="Arial Narrow" panose="020B0606020202030204" pitchFamily="34" charset="0"/>
                <a:ea typeface="+mn-ea"/>
                <a:cs typeface="+mn-cs"/>
              </a:rPr>
              <a:t>, family activities guide, and </a:t>
            </a:r>
            <a:r>
              <a:rPr lang="en-US" sz="1000" b="1" kern="1200" dirty="0" smtClean="0">
                <a:solidFill>
                  <a:schemeClr val="tx1"/>
                </a:solidFill>
                <a:effectLst/>
                <a:latin typeface="Arial Narrow" panose="020B0606020202030204" pitchFamily="34" charset="0"/>
                <a:ea typeface="+mn-ea"/>
                <a:cs typeface="+mn-cs"/>
              </a:rPr>
              <a:t>7 people to follow</a:t>
            </a:r>
            <a:r>
              <a:rPr lang="en-US" sz="1000" kern="1200" dirty="0" smtClean="0">
                <a:solidFill>
                  <a:schemeClr val="tx1"/>
                </a:solidFill>
                <a:effectLst/>
                <a:latin typeface="Arial Narrow" panose="020B0606020202030204" pitchFamily="34" charset="0"/>
                <a:ea typeface="+mn-ea"/>
                <a:cs typeface="+mn-cs"/>
              </a:rPr>
              <a:t> on social media who best capture what the Dallas Region is all about.</a:t>
            </a:r>
          </a:p>
          <a:p>
            <a:pPr marL="171450" lvl="0" indent="-171450">
              <a:buFont typeface="Arial" panose="020B0604020202020204" pitchFamily="34" charset="0"/>
              <a:buChar char="•"/>
            </a:pPr>
            <a:r>
              <a:rPr lang="en-US" sz="1000" b="1" kern="1200" dirty="0" smtClean="0">
                <a:solidFill>
                  <a:schemeClr val="tx1"/>
                </a:solidFill>
                <a:effectLst/>
                <a:latin typeface="Arial Narrow" panose="020B0606020202030204" pitchFamily="34" charset="0"/>
                <a:ea typeface="+mn-ea"/>
                <a:cs typeface="+mn-cs"/>
              </a:rPr>
              <a:t>Laws</a:t>
            </a:r>
            <a:r>
              <a:rPr lang="en-US" sz="1000" kern="1200" dirty="0" smtClean="0">
                <a:solidFill>
                  <a:schemeClr val="tx1"/>
                </a:solidFill>
                <a:effectLst/>
                <a:latin typeface="Arial Narrow" panose="020B0606020202030204" pitchFamily="34" charset="0"/>
                <a:ea typeface="+mn-ea"/>
                <a:cs typeface="+mn-cs"/>
              </a:rPr>
              <a:t> vary from state-to-state, city to city, so your candidates need to know which laws may be different in Texas and/or the area they plan to live.</a:t>
            </a:r>
          </a:p>
          <a:p>
            <a:pPr marL="171450" lvl="0" indent="-171450">
              <a:buFont typeface="Arial" panose="020B0604020202020204" pitchFamily="34" charset="0"/>
              <a:buChar char="•"/>
            </a:pPr>
            <a:r>
              <a:rPr lang="en-US" sz="1000" kern="1200" dirty="0" smtClean="0">
                <a:solidFill>
                  <a:schemeClr val="tx1"/>
                </a:solidFill>
                <a:effectLst/>
                <a:latin typeface="Arial Narrow" panose="020B0606020202030204" pitchFamily="34" charset="0"/>
                <a:ea typeface="+mn-ea"/>
                <a:cs typeface="+mn-cs"/>
              </a:rPr>
              <a:t>Lastly an interactive </a:t>
            </a:r>
            <a:r>
              <a:rPr lang="en-US" sz="1000" b="1" kern="1200" dirty="0" smtClean="0">
                <a:solidFill>
                  <a:schemeClr val="tx1"/>
                </a:solidFill>
                <a:effectLst/>
                <a:latin typeface="Arial Narrow" panose="020B0606020202030204" pitchFamily="34" charset="0"/>
                <a:ea typeface="+mn-ea"/>
                <a:cs typeface="+mn-cs"/>
              </a:rPr>
              <a:t>cost of living calculator</a:t>
            </a:r>
            <a:r>
              <a:rPr lang="en-US" sz="1000" kern="1200" dirty="0" smtClean="0">
                <a:solidFill>
                  <a:schemeClr val="tx1"/>
                </a:solidFill>
                <a:effectLst/>
                <a:latin typeface="Arial Narrow" panose="020B0606020202030204" pitchFamily="34" charset="0"/>
                <a:ea typeface="+mn-ea"/>
                <a:cs typeface="+mn-cs"/>
              </a:rPr>
              <a:t> comparing the difference between metro areas for salary and costs for housing, groceries, utilities, transportation, and healthcare. But they shouldn’t take our word for it; they’ll have to use our cost calculator to see how we stack up!</a:t>
            </a:r>
          </a:p>
          <a:p>
            <a:endParaRPr lang="en-US" dirty="0"/>
          </a:p>
        </p:txBody>
      </p:sp>
      <p:sp>
        <p:nvSpPr>
          <p:cNvPr id="4" name="Slide Number Placeholder 3"/>
          <p:cNvSpPr>
            <a:spLocks noGrp="1"/>
          </p:cNvSpPr>
          <p:nvPr>
            <p:ph type="sldNum" sz="quarter" idx="10"/>
          </p:nvPr>
        </p:nvSpPr>
        <p:spPr/>
        <p:txBody>
          <a:bodyPr/>
          <a:lstStyle/>
          <a:p>
            <a:fld id="{696BB8E7-0F5D-488A-A51D-8F5562A4D4AF}" type="slidenum">
              <a:rPr lang="en-US" smtClean="0"/>
              <a:t>28</a:t>
            </a:fld>
            <a:endParaRPr lang="en-US" dirty="0"/>
          </a:p>
        </p:txBody>
      </p:sp>
    </p:spTree>
    <p:extLst>
      <p:ext uri="{BB962C8B-B14F-4D97-AF65-F5344CB8AC3E}">
        <p14:creationId xmlns:p14="http://schemas.microsoft.com/office/powerpoint/2010/main" val="1728041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JESSICA</a:t>
            </a:r>
            <a:endParaRPr lang="en-US" dirty="0"/>
          </a:p>
        </p:txBody>
      </p:sp>
    </p:spTree>
    <p:extLst>
      <p:ext uri="{BB962C8B-B14F-4D97-AF65-F5344CB8AC3E}">
        <p14:creationId xmlns:p14="http://schemas.microsoft.com/office/powerpoint/2010/main" val="3066572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369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Narrow" panose="020B0606020202030204" pitchFamily="34" charset="0"/>
              </a:rPr>
              <a:t>A marketing campaign aimed to attract the best and brightest workers to the Dallas Region</a:t>
            </a:r>
            <a:endParaRPr lang="en-US" sz="1200" b="1" i="1" dirty="0" smtClean="0">
              <a:solidFill>
                <a:srgbClr val="8F096F"/>
              </a:solidFill>
              <a:latin typeface="Arial Narrow" panose="020B0606020202030204" pitchFamily="34" charset="0"/>
            </a:endParaRP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96BB8E7-0F5D-488A-A51D-8F5562A4D4AF}" type="slidenum">
              <a:rPr lang="en-US" smtClean="0"/>
              <a:t>8</a:t>
            </a:fld>
            <a:endParaRPr lang="en-US" dirty="0"/>
          </a:p>
        </p:txBody>
      </p:sp>
    </p:spTree>
    <p:extLst>
      <p:ext uri="{BB962C8B-B14F-4D97-AF65-F5344CB8AC3E}">
        <p14:creationId xmlns:p14="http://schemas.microsoft.com/office/powerpoint/2010/main" val="803071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dirty="0" smtClean="0">
              <a:latin typeface="Arial "/>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baseline="0" dirty="0" smtClean="0">
              <a:latin typeface="Arial "/>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dirty="0" smtClean="0">
              <a:latin typeface="Arial "/>
            </a:endParaRPr>
          </a:p>
          <a:p>
            <a:endParaRPr lang="en-US" dirty="0" smtClean="0"/>
          </a:p>
          <a:p>
            <a:pPr marL="228600" indent="-228600">
              <a:buFont typeface="+mj-lt"/>
              <a:buAutoNum type="arabicPeriod"/>
            </a:pPr>
            <a:endParaRPr lang="en-US" dirty="0"/>
          </a:p>
        </p:txBody>
      </p:sp>
    </p:spTree>
    <p:extLst>
      <p:ext uri="{BB962C8B-B14F-4D97-AF65-F5344CB8AC3E}">
        <p14:creationId xmlns:p14="http://schemas.microsoft.com/office/powerpoint/2010/main" val="63796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EF7C3-EB42-485F-AB7D-639F36C77C45}" type="slidenum">
              <a:rPr lang="en-US" smtClean="0"/>
              <a:t>11</a:t>
            </a:fld>
            <a:endParaRPr lang="en-US" dirty="0"/>
          </a:p>
        </p:txBody>
      </p:sp>
    </p:spTree>
    <p:extLst>
      <p:ext uri="{BB962C8B-B14F-4D97-AF65-F5344CB8AC3E}">
        <p14:creationId xmlns:p14="http://schemas.microsoft.com/office/powerpoint/2010/main" val="2779175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0" dirty="0"/>
          </a:p>
        </p:txBody>
      </p:sp>
    </p:spTree>
    <p:extLst>
      <p:ext uri="{BB962C8B-B14F-4D97-AF65-F5344CB8AC3E}">
        <p14:creationId xmlns:p14="http://schemas.microsoft.com/office/powerpoint/2010/main" val="541376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0" dirty="0"/>
          </a:p>
        </p:txBody>
      </p:sp>
    </p:spTree>
    <p:extLst>
      <p:ext uri="{BB962C8B-B14F-4D97-AF65-F5344CB8AC3E}">
        <p14:creationId xmlns:p14="http://schemas.microsoft.com/office/powerpoint/2010/main" val="602804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6725" lvl="1" indent="-454025">
              <a:spcAft>
                <a:spcPts val="0"/>
              </a:spcAft>
            </a:pPr>
            <a:r>
              <a:rPr lang="en-US" sz="1400" b="1" dirty="0" smtClean="0">
                <a:solidFill>
                  <a:schemeClr val="tx1"/>
                </a:solidFill>
                <a:latin typeface="Arial" charset="0"/>
                <a:ea typeface="Arial" charset="0"/>
                <a:cs typeface="Arial" charset="0"/>
              </a:rPr>
              <a:t>Promoting </a:t>
            </a:r>
            <a:r>
              <a:rPr lang="en-US" sz="1400" b="1" dirty="0" smtClean="0">
                <a:solidFill>
                  <a:schemeClr val="tx1"/>
                </a:solidFill>
                <a:latin typeface="Arial" charset="0"/>
                <a:ea typeface="Arial" charset="0"/>
                <a:cs typeface="Arial" charset="0"/>
              </a:rPr>
              <a:t>Dallas’ affordability is a major opportunity to attract new talent.</a:t>
            </a:r>
          </a:p>
          <a:p>
            <a:pPr marL="347663" lvl="1" indent="-334963">
              <a:spcAft>
                <a:spcPts val="0"/>
              </a:spcAft>
              <a:buFont typeface="Arial" charset="0"/>
              <a:buChar char="•"/>
            </a:pPr>
            <a:r>
              <a:rPr lang="en-US" sz="1200" dirty="0" smtClean="0">
                <a:solidFill>
                  <a:schemeClr val="tx1"/>
                </a:solidFill>
                <a:latin typeface="Arial" charset="0"/>
                <a:ea typeface="Arial" charset="0"/>
                <a:cs typeface="Arial" charset="0"/>
              </a:rPr>
              <a:t>Dallas leads all cities tested on affordability ratings.</a:t>
            </a:r>
          </a:p>
          <a:p>
            <a:pPr marL="347663" lvl="1" indent="-334963">
              <a:spcAft>
                <a:spcPts val="0"/>
              </a:spcAft>
              <a:buFont typeface="Arial" charset="0"/>
              <a:buChar char="•"/>
            </a:pPr>
            <a:r>
              <a:rPr lang="en-US" sz="1200" b="1" dirty="0" smtClean="0">
                <a:solidFill>
                  <a:schemeClr val="tx1"/>
                </a:solidFill>
                <a:latin typeface="Arial" charset="0"/>
                <a:ea typeface="Arial" charset="0"/>
                <a:cs typeface="Arial" charset="0"/>
              </a:rPr>
              <a:t>Affordability is top of mind – when asked to give their most important reason for choosing a city aside from job opportunity, affordability/cost of living ranks only behind location of loved ones.</a:t>
            </a:r>
          </a:p>
          <a:p>
            <a:pPr marL="347663" lvl="1" indent="-334963">
              <a:spcAft>
                <a:spcPts val="0"/>
              </a:spcAft>
              <a:buFont typeface="Arial" charset="0"/>
              <a:buChar char="•"/>
            </a:pPr>
            <a:r>
              <a:rPr lang="en-US" sz="1200" dirty="0" smtClean="0">
                <a:solidFill>
                  <a:schemeClr val="tx1"/>
                </a:solidFill>
                <a:latin typeface="Arial" charset="0"/>
                <a:ea typeface="Arial" charset="0"/>
                <a:cs typeface="Arial" charset="0"/>
              </a:rPr>
              <a:t>Salary and cost of living were listed as top reasons not to relocate to a particular city.</a:t>
            </a:r>
          </a:p>
          <a:p>
            <a:pPr marL="347663" lvl="1" indent="-334963">
              <a:spcAft>
                <a:spcPts val="0"/>
              </a:spcAft>
              <a:buFont typeface="Arial" charset="0"/>
              <a:buChar char="•"/>
            </a:pPr>
            <a:r>
              <a:rPr lang="en-US" sz="1200" dirty="0" smtClean="0">
                <a:solidFill>
                  <a:schemeClr val="tx1"/>
                </a:solidFill>
                <a:latin typeface="Arial" charset="0"/>
                <a:ea typeface="Arial" charset="0"/>
                <a:cs typeface="Arial" charset="0"/>
              </a:rPr>
              <a:t>Affordability leads other factors by a wide margin when considering living in a large city.</a:t>
            </a:r>
          </a:p>
          <a:p>
            <a:pPr marL="347663" lvl="1" indent="-334963">
              <a:spcAft>
                <a:spcPts val="0"/>
              </a:spcAft>
              <a:buFont typeface="Arial" charset="0"/>
              <a:buChar char="•"/>
            </a:pPr>
            <a:r>
              <a:rPr lang="en-US" sz="1200" dirty="0" smtClean="0">
                <a:solidFill>
                  <a:schemeClr val="tx1"/>
                </a:solidFill>
                <a:latin typeface="Arial" charset="0"/>
                <a:ea typeface="Arial" charset="0"/>
                <a:cs typeface="Arial" charset="0"/>
              </a:rPr>
              <a:t>More than half say they would want to be able to buy a home within two years of moving to a new city.</a:t>
            </a:r>
          </a:p>
          <a:p>
            <a:endParaRPr lang="en-US" dirty="0" smtClean="0"/>
          </a:p>
          <a:p>
            <a:pPr marL="457200" lvl="1" indent="0">
              <a:spcAft>
                <a:spcPts val="0"/>
              </a:spcAft>
              <a:buFont typeface="Arial" charset="0"/>
              <a:buNone/>
            </a:pPr>
            <a:endParaRPr lang="en-US" sz="1200" dirty="0" smtClean="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939972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F8ADFD-9BA4-482F-B4ED-B8B3DCB9867D}" type="datetimeFigureOut">
              <a:rPr lang="en-US" smtClean="0"/>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72DA14-EB3A-4783-9B63-EDB373BF939C}" type="slidenum">
              <a:rPr lang="en-US" smtClean="0"/>
              <a:t>‹#›</a:t>
            </a:fld>
            <a:endParaRPr lang="en-US" dirty="0"/>
          </a:p>
        </p:txBody>
      </p:sp>
    </p:spTree>
    <p:extLst>
      <p:ext uri="{BB962C8B-B14F-4D97-AF65-F5344CB8AC3E}">
        <p14:creationId xmlns:p14="http://schemas.microsoft.com/office/powerpoint/2010/main" val="193119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8ADFD-9BA4-482F-B4ED-B8B3DCB9867D}" type="datetimeFigureOut">
              <a:rPr lang="en-US" smtClean="0"/>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72DA14-EB3A-4783-9B63-EDB373BF939C}" type="slidenum">
              <a:rPr lang="en-US" smtClean="0"/>
              <a:t>‹#›</a:t>
            </a:fld>
            <a:endParaRPr lang="en-US" dirty="0"/>
          </a:p>
        </p:txBody>
      </p:sp>
    </p:spTree>
    <p:extLst>
      <p:ext uri="{BB962C8B-B14F-4D97-AF65-F5344CB8AC3E}">
        <p14:creationId xmlns:p14="http://schemas.microsoft.com/office/powerpoint/2010/main" val="1142692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8ADFD-9BA4-482F-B4ED-B8B3DCB9867D}" type="datetimeFigureOut">
              <a:rPr lang="en-US" smtClean="0"/>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72DA14-EB3A-4783-9B63-EDB373BF939C}" type="slidenum">
              <a:rPr lang="en-US" smtClean="0"/>
              <a:t>‹#›</a:t>
            </a:fld>
            <a:endParaRPr lang="en-US" dirty="0"/>
          </a:p>
        </p:txBody>
      </p:sp>
    </p:spTree>
    <p:extLst>
      <p:ext uri="{BB962C8B-B14F-4D97-AF65-F5344CB8AC3E}">
        <p14:creationId xmlns:p14="http://schemas.microsoft.com/office/powerpoint/2010/main" val="2591487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3" name="Rectangle 22"/>
          <p:cNvSpPr/>
          <p:nvPr userDrawn="1"/>
        </p:nvSpPr>
        <p:spPr>
          <a:xfrm>
            <a:off x="-1402" y="-3889"/>
            <a:ext cx="9143999" cy="6858000"/>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2532" y="2590800"/>
            <a:ext cx="3540591" cy="2144369"/>
          </a:xfrm>
          <a:prstGeom prst="rect">
            <a:avLst/>
          </a:prstGeom>
        </p:spPr>
      </p:pic>
      <p:sp>
        <p:nvSpPr>
          <p:cNvPr id="27" name="Rectangle 26"/>
          <p:cNvSpPr/>
          <p:nvPr userDrawn="1"/>
        </p:nvSpPr>
        <p:spPr>
          <a:xfrm>
            <a:off x="4607" y="6766560"/>
            <a:ext cx="1508760" cy="91440"/>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1511624" y="6768534"/>
            <a:ext cx="1508760" cy="914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userDrawn="1"/>
        </p:nvSpPr>
        <p:spPr>
          <a:xfrm>
            <a:off x="3020384" y="6765938"/>
            <a:ext cx="1621466" cy="100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4617072" y="6766560"/>
            <a:ext cx="1508760" cy="100584"/>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6126156" y="6766560"/>
            <a:ext cx="1508760"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userDrawn="1"/>
        </p:nvSpPr>
        <p:spPr>
          <a:xfrm>
            <a:off x="7634916" y="6765402"/>
            <a:ext cx="1508760"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4774" y="0"/>
            <a:ext cx="5334451" cy="6858000"/>
          </a:xfrm>
          <a:prstGeom prst="rect">
            <a:avLst/>
          </a:prstGeom>
        </p:spPr>
      </p:pic>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27251" y="5709880"/>
            <a:ext cx="1288099" cy="919520"/>
          </a:xfrm>
          <a:prstGeom prst="rect">
            <a:avLst/>
          </a:prstGeom>
        </p:spPr>
      </p:pic>
    </p:spTree>
    <p:extLst>
      <p:ext uri="{BB962C8B-B14F-4D97-AF65-F5344CB8AC3E}">
        <p14:creationId xmlns:p14="http://schemas.microsoft.com/office/powerpoint/2010/main" val="4281451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3204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4201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6664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A7150B-BBF7-46AF-9FD4-1B615B13F065}" type="datetimeFigureOut">
              <a:rPr lang="en-US" smtClean="0">
                <a:solidFill>
                  <a:prstClr val="black">
                    <a:tint val="75000"/>
                  </a:prstClr>
                </a:solidFill>
              </a:rPr>
              <a:pPr/>
              <a:t>2/6/2018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9861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A7150B-BBF7-46AF-9FD4-1B615B13F065}" type="datetimeFigureOut">
              <a:rPr lang="en-US" smtClean="0">
                <a:solidFill>
                  <a:prstClr val="black">
                    <a:tint val="75000"/>
                  </a:prstClr>
                </a:solidFill>
              </a:rPr>
              <a:pPr/>
              <a:t>2/6/2018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3649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A7150B-BBF7-46AF-9FD4-1B615B13F065}" type="datetimeFigureOut">
              <a:rPr lang="en-US" smtClean="0">
                <a:solidFill>
                  <a:prstClr val="black">
                    <a:tint val="75000"/>
                  </a:prstClr>
                </a:solidFill>
              </a:rPr>
              <a:pPr/>
              <a:t>2/6/2018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9076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A7150B-BBF7-46AF-9FD4-1B615B13F065}" type="datetimeFigureOut">
              <a:rPr lang="en-US" smtClean="0">
                <a:solidFill>
                  <a:prstClr val="black">
                    <a:tint val="75000"/>
                  </a:prstClr>
                </a:solidFill>
              </a:rPr>
              <a:pPr/>
              <a:t>2/6/2018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3060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8ADFD-9BA4-482F-B4ED-B8B3DCB9867D}" type="datetimeFigureOut">
              <a:rPr lang="en-US" smtClean="0"/>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72DA14-EB3A-4783-9B63-EDB373BF939C}" type="slidenum">
              <a:rPr lang="en-US" smtClean="0"/>
              <a:t>‹#›</a:t>
            </a:fld>
            <a:endParaRPr lang="en-US" dirty="0"/>
          </a:p>
        </p:txBody>
      </p:sp>
    </p:spTree>
    <p:extLst>
      <p:ext uri="{BB962C8B-B14F-4D97-AF65-F5344CB8AC3E}">
        <p14:creationId xmlns:p14="http://schemas.microsoft.com/office/powerpoint/2010/main" val="1097575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A7150B-BBF7-46AF-9FD4-1B615B13F065}" type="datetimeFigureOut">
              <a:rPr lang="en-US" smtClean="0">
                <a:solidFill>
                  <a:prstClr val="black">
                    <a:tint val="75000"/>
                  </a:prstClr>
                </a:solidFill>
              </a:rPr>
              <a:pPr/>
              <a:t>2/6/2018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0659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A7150B-BBF7-46AF-9FD4-1B615B13F065}" type="datetimeFigureOut">
              <a:rPr lang="en-US" smtClean="0">
                <a:solidFill>
                  <a:prstClr val="black">
                    <a:tint val="75000"/>
                  </a:prstClr>
                </a:solidFill>
              </a:rPr>
              <a:pPr/>
              <a:t>2/6/2018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5006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8497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3812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3124200" y="6356350"/>
            <a:ext cx="2895600" cy="365125"/>
          </a:xfrm>
          <a:prstGeom prst="rect">
            <a:avLst/>
          </a:prstGeom>
        </p:spPr>
        <p:txBody>
          <a:bodyPr/>
          <a:lstStyle>
            <a:lvl1pPr algn="ctr">
              <a:defRPr sz="800" i="1">
                <a:solidFill>
                  <a:schemeClr val="tx1">
                    <a:lumMod val="50000"/>
                    <a:lumOff val="50000"/>
                  </a:schemeClr>
                </a:solidFill>
                <a:latin typeface="Arial Narrow" panose="020B0606020202030204" pitchFamily="34" charset="0"/>
              </a:defRPr>
            </a:lvl1pPr>
          </a:lstStyle>
          <a:p>
            <a:r>
              <a:rPr lang="en-US" dirty="0" smtClean="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7523037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34856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cxnSp>
        <p:nvCxnSpPr>
          <p:cNvPr id="5" name="Straight Connector 4"/>
          <p:cNvCxnSpPr/>
          <p:nvPr userDrawn="1"/>
        </p:nvCxnSpPr>
        <p:spPr>
          <a:xfrm>
            <a:off x="914400" y="4749800"/>
            <a:ext cx="7315200" cy="0"/>
          </a:xfrm>
          <a:prstGeom prst="line">
            <a:avLst/>
          </a:prstGeom>
          <a:ln>
            <a:solidFill>
              <a:srgbClr val="D13239"/>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914400" y="2108200"/>
            <a:ext cx="7315200" cy="0"/>
          </a:xfrm>
          <a:prstGeom prst="line">
            <a:avLst/>
          </a:prstGeom>
          <a:ln>
            <a:solidFill>
              <a:srgbClr val="D13239"/>
            </a:solidFill>
          </a:ln>
        </p:spPr>
        <p:style>
          <a:lnRef idx="1">
            <a:schemeClr val="accent1"/>
          </a:lnRef>
          <a:fillRef idx="0">
            <a:schemeClr val="accent1"/>
          </a:fillRef>
          <a:effectRef idx="0">
            <a:schemeClr val="accent1"/>
          </a:effectRef>
          <a:fontRef idx="minor">
            <a:schemeClr val="tx1"/>
          </a:fontRef>
        </p:style>
      </p:cxnSp>
      <p:pic>
        <p:nvPicPr>
          <p:cNvPr id="5122" name="Picture 2" descr="X:\Communications\Public\Graphic Design\Marketing-Communications\2016\Marketing Elements\PowerPoints\Large Size\PowerPT - Large-03.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510" y="5541699"/>
            <a:ext cx="9144000" cy="131630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X:\Communications\Public\Graphic Design\Marketing-Communications\2016\Marketing Elements\PowerPoints\Large Size\PowerPT - Large-02.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32184" t="24952" r="30223" b="26623"/>
          <a:stretch/>
        </p:blipFill>
        <p:spPr bwMode="auto">
          <a:xfrm>
            <a:off x="228600" y="177800"/>
            <a:ext cx="1600200" cy="1545933"/>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p:cNvSpPr>
            <a:spLocks noGrp="1"/>
          </p:cNvSpPr>
          <p:nvPr>
            <p:ph type="body" sz="quarter" idx="10" hasCustomPrompt="1"/>
          </p:nvPr>
        </p:nvSpPr>
        <p:spPr>
          <a:xfrm>
            <a:off x="914400" y="2133600"/>
            <a:ext cx="7315200" cy="2616200"/>
          </a:xfrm>
        </p:spPr>
        <p:txBody>
          <a:bodyPr>
            <a:noAutofit/>
          </a:bodyPr>
          <a:lstStyle>
            <a:lvl1pPr marL="0" indent="0" algn="ctr">
              <a:spcBef>
                <a:spcPts val="0"/>
              </a:spcBef>
              <a:buNone/>
              <a:defRPr sz="6000" b="1" baseline="0">
                <a:latin typeface="Arial Narrow" panose="020B0606020202030204" pitchFamily="34" charset="0"/>
              </a:defRPr>
            </a:lvl1pPr>
          </a:lstStyle>
          <a:p>
            <a:pPr lvl="0"/>
            <a:r>
              <a:rPr lang="en-US" dirty="0" smtClean="0"/>
              <a:t>EVENT TITLE </a:t>
            </a:r>
            <a:br>
              <a:rPr lang="en-US" dirty="0" smtClean="0"/>
            </a:br>
            <a:r>
              <a:rPr lang="en-US" dirty="0" smtClean="0"/>
              <a:t>GOES HERE</a:t>
            </a:r>
            <a:endParaRPr lang="en-US" dirty="0"/>
          </a:p>
        </p:txBody>
      </p:sp>
    </p:spTree>
    <p:extLst>
      <p:ext uri="{BB962C8B-B14F-4D97-AF65-F5344CB8AC3E}">
        <p14:creationId xmlns:p14="http://schemas.microsoft.com/office/powerpoint/2010/main" val="253719103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24200" y="6356350"/>
            <a:ext cx="2895600" cy="365125"/>
          </a:xfrm>
          <a:prstGeom prst="rect">
            <a:avLst/>
          </a:prstGeom>
        </p:spPr>
        <p:txBody>
          <a:bodyPr/>
          <a:lstStyle>
            <a:lvl1pPr algn="ctr">
              <a:defRPr sz="800" i="1">
                <a:solidFill>
                  <a:schemeClr val="tx1">
                    <a:lumMod val="50000"/>
                    <a:lumOff val="50000"/>
                  </a:schemeClr>
                </a:solidFill>
                <a:latin typeface="Arial Narrow" panose="020B0606020202030204" pitchFamily="34" charset="0"/>
              </a:defRPr>
            </a:lvl1pPr>
          </a:lstStyle>
          <a:p>
            <a:r>
              <a:rPr lang="en-US" dirty="0" smtClean="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416663140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imple 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smtClean="0"/>
              <a:t>IMPORTANT TEXT</a:t>
            </a:r>
          </a:p>
          <a:p>
            <a:pPr lvl="1"/>
            <a:r>
              <a:rPr lang="en-US" dirty="0" smtClean="0"/>
              <a:t>Regular text</a:t>
            </a:r>
          </a:p>
          <a:p>
            <a:pPr lvl="2"/>
            <a:r>
              <a:rPr lang="en-US" dirty="0" smtClean="0"/>
              <a:t>Bullet level 1</a:t>
            </a:r>
          </a:p>
          <a:p>
            <a:pPr lvl="3"/>
            <a:r>
              <a:rPr lang="en-US" dirty="0" smtClean="0"/>
              <a:t>Bullet level 2</a:t>
            </a:r>
          </a:p>
          <a:p>
            <a:pPr lvl="4"/>
            <a:r>
              <a:rPr lang="en-US" dirty="0" smtClean="0"/>
              <a:t>Bullet level 3</a:t>
            </a:r>
            <a:endParaRPr lang="en-US" dirty="0"/>
          </a:p>
        </p:txBody>
      </p:sp>
      <p:sp>
        <p:nvSpPr>
          <p:cNvPr id="9" name="Text Placeholder 2"/>
          <p:cNvSpPr>
            <a:spLocks noGrp="1"/>
          </p:cNvSpPr>
          <p:nvPr>
            <p:ph type="body" idx="11" hasCustomPrompt="1"/>
          </p:nvPr>
        </p:nvSpPr>
        <p:spPr>
          <a:xfrm>
            <a:off x="696633" y="1060136"/>
            <a:ext cx="7772400" cy="1066691"/>
          </a:xfrm>
        </p:spPr>
        <p:txBody>
          <a:bodyPr anchor="t">
            <a:normAutofit/>
          </a:bodyPr>
          <a:lstStyle>
            <a:lvl1pPr marL="0" indent="0">
              <a:spcBef>
                <a:spcPts val="0"/>
              </a:spcBef>
              <a:buNone/>
              <a:defRPr sz="1400" b="0" spc="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subtitle here</a:t>
            </a:r>
          </a:p>
        </p:txBody>
      </p:sp>
    </p:spTree>
    <p:extLst>
      <p:ext uri="{BB962C8B-B14F-4D97-AF65-F5344CB8AC3E}">
        <p14:creationId xmlns:p14="http://schemas.microsoft.com/office/powerpoint/2010/main" val="2137928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F8ADFD-9BA4-482F-B4ED-B8B3DCB9867D}" type="datetimeFigureOut">
              <a:rPr lang="en-US" smtClean="0"/>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72DA14-EB3A-4783-9B63-EDB373BF939C}" type="slidenum">
              <a:rPr lang="en-US" smtClean="0"/>
              <a:t>‹#›</a:t>
            </a:fld>
            <a:endParaRPr lang="en-US" dirty="0"/>
          </a:p>
        </p:txBody>
      </p:sp>
    </p:spTree>
    <p:extLst>
      <p:ext uri="{BB962C8B-B14F-4D97-AF65-F5344CB8AC3E}">
        <p14:creationId xmlns:p14="http://schemas.microsoft.com/office/powerpoint/2010/main" val="4158993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F8ADFD-9BA4-482F-B4ED-B8B3DCB9867D}" type="datetimeFigureOut">
              <a:rPr lang="en-US" smtClean="0"/>
              <a:t>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72DA14-EB3A-4783-9B63-EDB373BF939C}" type="slidenum">
              <a:rPr lang="en-US" smtClean="0"/>
              <a:t>‹#›</a:t>
            </a:fld>
            <a:endParaRPr lang="en-US" dirty="0"/>
          </a:p>
        </p:txBody>
      </p:sp>
    </p:spTree>
    <p:extLst>
      <p:ext uri="{BB962C8B-B14F-4D97-AF65-F5344CB8AC3E}">
        <p14:creationId xmlns:p14="http://schemas.microsoft.com/office/powerpoint/2010/main" val="2553301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F8ADFD-9BA4-482F-B4ED-B8B3DCB9867D}" type="datetimeFigureOut">
              <a:rPr lang="en-US" smtClean="0"/>
              <a:t>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872DA14-EB3A-4783-9B63-EDB373BF939C}" type="slidenum">
              <a:rPr lang="en-US" smtClean="0"/>
              <a:t>‹#›</a:t>
            </a:fld>
            <a:endParaRPr lang="en-US" dirty="0"/>
          </a:p>
        </p:txBody>
      </p:sp>
    </p:spTree>
    <p:extLst>
      <p:ext uri="{BB962C8B-B14F-4D97-AF65-F5344CB8AC3E}">
        <p14:creationId xmlns:p14="http://schemas.microsoft.com/office/powerpoint/2010/main" val="249874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8ADFD-9BA4-482F-B4ED-B8B3DCB9867D}" type="datetimeFigureOut">
              <a:rPr lang="en-US" smtClean="0"/>
              <a:t>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872DA14-EB3A-4783-9B63-EDB373BF939C}" type="slidenum">
              <a:rPr lang="en-US" smtClean="0"/>
              <a:t>‹#›</a:t>
            </a:fld>
            <a:endParaRPr lang="en-US" dirty="0"/>
          </a:p>
        </p:txBody>
      </p:sp>
    </p:spTree>
    <p:extLst>
      <p:ext uri="{BB962C8B-B14F-4D97-AF65-F5344CB8AC3E}">
        <p14:creationId xmlns:p14="http://schemas.microsoft.com/office/powerpoint/2010/main" val="1100478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8ADFD-9BA4-482F-B4ED-B8B3DCB9867D}" type="datetimeFigureOut">
              <a:rPr lang="en-US" smtClean="0"/>
              <a:t>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872DA14-EB3A-4783-9B63-EDB373BF939C}" type="slidenum">
              <a:rPr lang="en-US" smtClean="0"/>
              <a:t>‹#›</a:t>
            </a:fld>
            <a:endParaRPr lang="en-US" dirty="0"/>
          </a:p>
        </p:txBody>
      </p:sp>
    </p:spTree>
    <p:extLst>
      <p:ext uri="{BB962C8B-B14F-4D97-AF65-F5344CB8AC3E}">
        <p14:creationId xmlns:p14="http://schemas.microsoft.com/office/powerpoint/2010/main" val="3968753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F8ADFD-9BA4-482F-B4ED-B8B3DCB9867D}" type="datetimeFigureOut">
              <a:rPr lang="en-US" smtClean="0"/>
              <a:t>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72DA14-EB3A-4783-9B63-EDB373BF939C}" type="slidenum">
              <a:rPr lang="en-US" smtClean="0"/>
              <a:t>‹#›</a:t>
            </a:fld>
            <a:endParaRPr lang="en-US" dirty="0"/>
          </a:p>
        </p:txBody>
      </p:sp>
    </p:spTree>
    <p:extLst>
      <p:ext uri="{BB962C8B-B14F-4D97-AF65-F5344CB8AC3E}">
        <p14:creationId xmlns:p14="http://schemas.microsoft.com/office/powerpoint/2010/main" val="4223298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F8ADFD-9BA4-482F-B4ED-B8B3DCB9867D}" type="datetimeFigureOut">
              <a:rPr lang="en-US" smtClean="0"/>
              <a:t>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72DA14-EB3A-4783-9B63-EDB373BF939C}" type="slidenum">
              <a:rPr lang="en-US" smtClean="0"/>
              <a:t>‹#›</a:t>
            </a:fld>
            <a:endParaRPr lang="en-US" dirty="0"/>
          </a:p>
        </p:txBody>
      </p:sp>
    </p:spTree>
    <p:extLst>
      <p:ext uri="{BB962C8B-B14F-4D97-AF65-F5344CB8AC3E}">
        <p14:creationId xmlns:p14="http://schemas.microsoft.com/office/powerpoint/2010/main" val="66066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8ADFD-9BA4-482F-B4ED-B8B3DCB9867D}" type="datetimeFigureOut">
              <a:rPr lang="en-US" smtClean="0"/>
              <a:t>2/6/2018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2DA14-EB3A-4783-9B63-EDB373BF939C}" type="slidenum">
              <a:rPr lang="en-US" smtClean="0"/>
              <a:t>‹#›</a:t>
            </a:fld>
            <a:endParaRPr lang="en-US" dirty="0"/>
          </a:p>
        </p:txBody>
      </p:sp>
    </p:spTree>
    <p:extLst>
      <p:ext uri="{BB962C8B-B14F-4D97-AF65-F5344CB8AC3E}">
        <p14:creationId xmlns:p14="http://schemas.microsoft.com/office/powerpoint/2010/main" val="3832146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A7150B-BBF7-46AF-9FD4-1B615B13F065}" type="datetimeFigureOut">
              <a:rPr lang="en-US" smtClean="0">
                <a:solidFill>
                  <a:prstClr val="black">
                    <a:tint val="75000"/>
                  </a:prstClr>
                </a:solidFill>
              </a:rPr>
              <a:pPr/>
              <a:t>2/6/2018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858135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7" r:id="rId15"/>
    <p:sldLayoutId id="2147483678"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17.jpe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mailto:jheer@dallaschamber.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3999" cy="6858000"/>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2504" y="6001652"/>
            <a:ext cx="1179576" cy="71441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098" y="-316957"/>
            <a:ext cx="5562600" cy="715130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41" y="5989320"/>
            <a:ext cx="1000779" cy="714414"/>
          </a:xfrm>
          <a:prstGeom prst="rect">
            <a:avLst/>
          </a:prstGeom>
        </p:spPr>
      </p:pic>
      <p:sp>
        <p:nvSpPr>
          <p:cNvPr id="14" name="Rectangle 13"/>
          <p:cNvSpPr/>
          <p:nvPr/>
        </p:nvSpPr>
        <p:spPr>
          <a:xfrm>
            <a:off x="4607" y="6766560"/>
            <a:ext cx="1508760" cy="91440"/>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1513367" y="6765402"/>
            <a:ext cx="1508760"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3020384" y="6765938"/>
            <a:ext cx="1621466" cy="100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a:off x="4634923" y="6763180"/>
            <a:ext cx="1508760" cy="100584"/>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p:nvSpPr>
        <p:spPr>
          <a:xfrm>
            <a:off x="7634916" y="6765402"/>
            <a:ext cx="1508760"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p:nvSpPr>
        <p:spPr>
          <a:xfrm>
            <a:off x="6134100" y="6766941"/>
            <a:ext cx="1508760"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Box 16"/>
          <p:cNvSpPr txBox="1"/>
          <p:nvPr/>
        </p:nvSpPr>
        <p:spPr>
          <a:xfrm>
            <a:off x="0" y="2667000"/>
            <a:ext cx="9144000" cy="1708160"/>
          </a:xfrm>
          <a:prstGeom prst="rect">
            <a:avLst/>
          </a:prstGeom>
          <a:noFill/>
        </p:spPr>
        <p:txBody>
          <a:bodyPr wrap="square" rtlCol="0">
            <a:spAutoFit/>
          </a:bodyPr>
          <a:lstStyle/>
          <a:p>
            <a:pPr algn="ctr"/>
            <a:r>
              <a:rPr lang="en-US" sz="3500" dirty="0" smtClean="0">
                <a:solidFill>
                  <a:prstClr val="white"/>
                </a:solidFill>
                <a:latin typeface="Gotham Light" pitchFamily="50" charset="0"/>
              </a:rPr>
              <a:t>WHAT INDIVIDUALS </a:t>
            </a:r>
            <a:r>
              <a:rPr lang="en-US" sz="3500" dirty="0" smtClean="0">
                <a:solidFill>
                  <a:prstClr val="white"/>
                </a:solidFill>
                <a:latin typeface="Gotham Light" pitchFamily="50" charset="0"/>
              </a:rPr>
              <a:t>WANT </a:t>
            </a:r>
          </a:p>
          <a:p>
            <a:pPr algn="ctr"/>
            <a:r>
              <a:rPr lang="en-US" sz="3500" dirty="0" smtClean="0">
                <a:solidFill>
                  <a:prstClr val="white"/>
                </a:solidFill>
                <a:latin typeface="Gotham Light" pitchFamily="50" charset="0"/>
              </a:rPr>
              <a:t>AND WHAT THE </a:t>
            </a:r>
            <a:r>
              <a:rPr lang="en-US" sz="3500" dirty="0" smtClean="0">
                <a:solidFill>
                  <a:prstClr val="white"/>
                </a:solidFill>
                <a:latin typeface="Gotham Light" pitchFamily="50" charset="0"/>
              </a:rPr>
              <a:t>DALLAS REGION </a:t>
            </a:r>
            <a:endParaRPr lang="en-US" sz="3500" dirty="0" smtClean="0">
              <a:solidFill>
                <a:prstClr val="white"/>
              </a:solidFill>
              <a:latin typeface="Gotham Light" pitchFamily="50" charset="0"/>
            </a:endParaRPr>
          </a:p>
          <a:p>
            <a:pPr algn="ctr"/>
            <a:r>
              <a:rPr lang="en-US" sz="3500" dirty="0" smtClean="0">
                <a:solidFill>
                  <a:prstClr val="white"/>
                </a:solidFill>
                <a:latin typeface="Gotham Light" pitchFamily="50" charset="0"/>
              </a:rPr>
              <a:t>HAS </a:t>
            </a:r>
            <a:r>
              <a:rPr lang="en-US" sz="3500" dirty="0" smtClean="0">
                <a:solidFill>
                  <a:prstClr val="white"/>
                </a:solidFill>
                <a:latin typeface="Gotham Light" pitchFamily="50" charset="0"/>
              </a:rPr>
              <a:t>TO OFFER</a:t>
            </a:r>
            <a:endParaRPr lang="en-US" sz="3500" dirty="0">
              <a:solidFill>
                <a:prstClr val="white"/>
              </a:solidFill>
              <a:latin typeface="Gotham Light" pitchFamily="50" charset="0"/>
            </a:endParaRPr>
          </a:p>
        </p:txBody>
      </p:sp>
    </p:spTree>
    <p:extLst>
      <p:ext uri="{BB962C8B-B14F-4D97-AF65-F5344CB8AC3E}">
        <p14:creationId xmlns:p14="http://schemas.microsoft.com/office/powerpoint/2010/main" val="483162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hoto-1471922651044-1105732198fb.jpg"/>
          <p:cNvPicPr>
            <a:picLocks noChangeAspect="1"/>
          </p:cNvPicPr>
          <p:nvPr/>
        </p:nvPicPr>
        <p:blipFill rotWithShape="1">
          <a:blip r:embed="rId2" cstate="print">
            <a:extLst>
              <a:ext uri="{28A0092B-C50C-407E-A947-70E740481C1C}">
                <a14:useLocalDpi xmlns:a14="http://schemas.microsoft.com/office/drawing/2010/main"/>
              </a:ext>
            </a:extLst>
          </a:blip>
          <a:srcRect l="23932"/>
          <a:stretch/>
        </p:blipFill>
        <p:spPr>
          <a:xfrm>
            <a:off x="-15766" y="0"/>
            <a:ext cx="9159766" cy="6858000"/>
          </a:xfrm>
          <a:prstGeom prst="rect">
            <a:avLst/>
          </a:prstGeom>
        </p:spPr>
      </p:pic>
      <p:sp>
        <p:nvSpPr>
          <p:cNvPr id="8" name="Rectangle 7"/>
          <p:cNvSpPr/>
          <p:nvPr/>
        </p:nvSpPr>
        <p:spPr>
          <a:xfrm>
            <a:off x="0" y="1078216"/>
            <a:ext cx="9144001" cy="4941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74985">
            <a:off x="261781" y="1957102"/>
            <a:ext cx="1869878" cy="242816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1612" y="1776048"/>
            <a:ext cx="1869964" cy="242816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0020">
            <a:off x="3477522" y="1929480"/>
            <a:ext cx="1869878" cy="242816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9250" y="1295400"/>
            <a:ext cx="3403935" cy="4419600"/>
          </a:xfrm>
          <a:prstGeom prst="rect">
            <a:avLst/>
          </a:prstGeom>
        </p:spPr>
      </p:pic>
      <p:sp>
        <p:nvSpPr>
          <p:cNvPr id="9" name="Rectangle 8"/>
          <p:cNvSpPr/>
          <p:nvPr/>
        </p:nvSpPr>
        <p:spPr>
          <a:xfrm>
            <a:off x="1365486" y="4572273"/>
            <a:ext cx="2959656" cy="369332"/>
          </a:xfrm>
          <a:prstGeom prst="rect">
            <a:avLst/>
          </a:prstGeom>
        </p:spPr>
        <p:txBody>
          <a:bodyPr wrap="none">
            <a:spAutoFit/>
          </a:bodyPr>
          <a:lstStyle/>
          <a:p>
            <a:r>
              <a:rPr lang="en-US" b="1" dirty="0" smtClean="0">
                <a:latin typeface="Arial Narrow" panose="020B0606020202030204" pitchFamily="34" charset="0"/>
              </a:rPr>
              <a:t>FREE QUARTERLY MAGAZINE</a:t>
            </a:r>
            <a:endParaRPr lang="en-US" b="1" dirty="0"/>
          </a:p>
        </p:txBody>
      </p:sp>
    </p:spTree>
    <p:extLst>
      <p:ext uri="{BB962C8B-B14F-4D97-AF65-F5344CB8AC3E}">
        <p14:creationId xmlns:p14="http://schemas.microsoft.com/office/powerpoint/2010/main" val="20040973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
        <p:nvSpPr>
          <p:cNvPr id="11" name="TextBox 10"/>
          <p:cNvSpPr txBox="1"/>
          <p:nvPr/>
        </p:nvSpPr>
        <p:spPr>
          <a:xfrm>
            <a:off x="914400" y="167640"/>
            <a:ext cx="82296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MONTHLY E-NEWSLETTER</a:t>
            </a:r>
            <a:endParaRPr lang="en-US" sz="4000" dirty="0">
              <a:latin typeface="Arial" panose="020B0604020202020204" pitchFamily="34" charset="0"/>
              <a:cs typeface="Arial" panose="020B0604020202020204" pitchFamily="34" charset="0"/>
            </a:endParaRPr>
          </a:p>
        </p:txBody>
      </p:sp>
      <p:sp>
        <p:nvSpPr>
          <p:cNvPr id="12" name="Rectangle 11"/>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3" name="Picture 12"/>
          <p:cNvPicPr>
            <a:picLocks noChangeAspect="1"/>
          </p:cNvPicPr>
          <p:nvPr/>
        </p:nvPicPr>
        <p:blipFill>
          <a:blip r:embed="rId4"/>
          <a:stretch>
            <a:fillRect/>
          </a:stretch>
        </p:blipFill>
        <p:spPr>
          <a:xfrm>
            <a:off x="1239537" y="1045603"/>
            <a:ext cx="6609064" cy="2385226"/>
          </a:xfrm>
          <a:prstGeom prst="rect">
            <a:avLst/>
          </a:prstGeom>
        </p:spPr>
      </p:pic>
      <p:pic>
        <p:nvPicPr>
          <p:cNvPr id="16" name="Picture 15"/>
          <p:cNvPicPr>
            <a:picLocks noChangeAspect="1"/>
          </p:cNvPicPr>
          <p:nvPr/>
        </p:nvPicPr>
        <p:blipFill>
          <a:blip r:embed="rId5"/>
          <a:stretch>
            <a:fillRect/>
          </a:stretch>
        </p:blipFill>
        <p:spPr>
          <a:xfrm>
            <a:off x="315146" y="3451418"/>
            <a:ext cx="4162425" cy="2567896"/>
          </a:xfrm>
          <a:prstGeom prst="rect">
            <a:avLst/>
          </a:prstGeom>
        </p:spPr>
      </p:pic>
      <p:pic>
        <p:nvPicPr>
          <p:cNvPr id="17" name="Picture 16"/>
          <p:cNvPicPr>
            <a:picLocks noChangeAspect="1"/>
          </p:cNvPicPr>
          <p:nvPr/>
        </p:nvPicPr>
        <p:blipFill>
          <a:blip r:embed="rId6"/>
          <a:stretch>
            <a:fillRect/>
          </a:stretch>
        </p:blipFill>
        <p:spPr>
          <a:xfrm>
            <a:off x="4501634" y="3454854"/>
            <a:ext cx="4372124" cy="2569464"/>
          </a:xfrm>
          <a:prstGeom prst="rect">
            <a:avLst/>
          </a:prstGeom>
        </p:spPr>
      </p:pic>
    </p:spTree>
    <p:extLst>
      <p:ext uri="{BB962C8B-B14F-4D97-AF65-F5344CB8AC3E}">
        <p14:creationId xmlns:p14="http://schemas.microsoft.com/office/powerpoint/2010/main" val="5177091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r="20214"/>
          <a:stretch/>
        </p:blipFill>
        <p:spPr>
          <a:xfrm>
            <a:off x="1054768" y="1311443"/>
            <a:ext cx="6870032" cy="4396436"/>
          </a:xfrm>
          <a:prstGeom prst="rect">
            <a:avLst/>
          </a:prstGeom>
        </p:spPr>
      </p:pic>
      <p:sp>
        <p:nvSpPr>
          <p:cNvPr id="5" name="TextBox 4"/>
          <p:cNvSpPr txBox="1"/>
          <p:nvPr/>
        </p:nvSpPr>
        <p:spPr>
          <a:xfrm>
            <a:off x="914400" y="182880"/>
            <a:ext cx="5728452"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TESTIMONIALS</a:t>
            </a:r>
            <a:endParaRPr lang="en-US" sz="4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1678901"/>
            <a:ext cx="2133600" cy="911899"/>
          </a:xfrm>
          <a:prstGeom prst="rect">
            <a:avLst/>
          </a:prstGeom>
        </p:spPr>
      </p:pic>
      <p:sp>
        <p:nvSpPr>
          <p:cNvPr id="9" name="TextBox 8"/>
          <p:cNvSpPr txBox="1"/>
          <p:nvPr/>
        </p:nvSpPr>
        <p:spPr>
          <a:xfrm>
            <a:off x="1321676" y="2561898"/>
            <a:ext cx="2945524" cy="861774"/>
          </a:xfrm>
          <a:prstGeom prst="rect">
            <a:avLst/>
          </a:prstGeom>
          <a:noFill/>
        </p:spPr>
        <p:txBody>
          <a:bodyPr wrap="square" rtlCol="0">
            <a:spAutoFit/>
          </a:bodyPr>
          <a:lstStyle/>
          <a:p>
            <a:r>
              <a:rPr lang="en-US" sz="2500" b="1" dirty="0" smtClean="0">
                <a:solidFill>
                  <a:schemeClr val="bg1"/>
                </a:solidFill>
                <a:latin typeface="Century Gothic" panose="020B0502020202020204" pitchFamily="34" charset="0"/>
              </a:rPr>
              <a:t>TO FRISCO, FROM FRANCE!</a:t>
            </a:r>
          </a:p>
        </p:txBody>
      </p:sp>
      <p:sp>
        <p:nvSpPr>
          <p:cNvPr id="10" name="TextBox 9"/>
          <p:cNvSpPr txBox="1"/>
          <p:nvPr/>
        </p:nvSpPr>
        <p:spPr>
          <a:xfrm>
            <a:off x="1245472" y="3762702"/>
            <a:ext cx="3478928" cy="646331"/>
          </a:xfrm>
          <a:prstGeom prst="rect">
            <a:avLst/>
          </a:prstGeom>
          <a:noFill/>
        </p:spPr>
        <p:txBody>
          <a:bodyPr wrap="square" rtlCol="0">
            <a:spAutoFit/>
          </a:bodyPr>
          <a:lstStyle/>
          <a:p>
            <a:r>
              <a:rPr lang="en-US" sz="1200" b="1" dirty="0" smtClean="0">
                <a:solidFill>
                  <a:schemeClr val="bg1"/>
                </a:solidFill>
                <a:latin typeface="Century Gothic" panose="020B0502020202020204" pitchFamily="34" charset="0"/>
              </a:rPr>
              <a:t>“Frisco is a nice area with activities and nice people – a growing area, allowing us to always try new things and explore the city.</a:t>
            </a:r>
            <a:endParaRPr lang="en-US" sz="1200" b="1" dirty="0">
              <a:solidFill>
                <a:schemeClr val="bg1"/>
              </a:solidFill>
              <a:latin typeface="Century Gothic" panose="020B0502020202020204" pitchFamily="34" charset="0"/>
            </a:endParaRPr>
          </a:p>
        </p:txBody>
      </p:sp>
      <p:sp>
        <p:nvSpPr>
          <p:cNvPr id="11" name="Rounded Rectangle 10"/>
          <p:cNvSpPr/>
          <p:nvPr/>
        </p:nvSpPr>
        <p:spPr>
          <a:xfrm>
            <a:off x="2031126" y="4658553"/>
            <a:ext cx="1445172" cy="3098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981200" y="4677636"/>
            <a:ext cx="1600200" cy="246221"/>
          </a:xfrm>
          <a:prstGeom prst="rect">
            <a:avLst/>
          </a:prstGeom>
          <a:noFill/>
        </p:spPr>
        <p:txBody>
          <a:bodyPr wrap="square" rtlCol="0">
            <a:spAutoFit/>
          </a:bodyPr>
          <a:lstStyle/>
          <a:p>
            <a:pPr algn="ctr"/>
            <a:r>
              <a:rPr lang="en-US" sz="1000" cap="small" dirty="0" smtClean="0">
                <a:latin typeface="Century Gothic" panose="020B0502020202020204" pitchFamily="34" charset="0"/>
              </a:rPr>
              <a:t>Read Sophie’s Story </a:t>
            </a:r>
            <a:r>
              <a:rPr lang="en-US" sz="1000" b="1" cap="small" dirty="0" smtClean="0">
                <a:latin typeface="Century Gothic" panose="020B0502020202020204" pitchFamily="34" charset="0"/>
              </a:rPr>
              <a:t> &gt;</a:t>
            </a:r>
            <a:endParaRPr lang="en-US" sz="1000" b="1" cap="small" dirty="0">
              <a:latin typeface="Century Gothic" panose="020B0502020202020204" pitchFamily="34" charset="0"/>
            </a:endParaRPr>
          </a:p>
        </p:txBody>
      </p:sp>
      <p:sp>
        <p:nvSpPr>
          <p:cNvPr id="14" name="TextBox 13"/>
          <p:cNvSpPr txBox="1"/>
          <p:nvPr/>
        </p:nvSpPr>
        <p:spPr>
          <a:xfrm>
            <a:off x="1295400" y="3368566"/>
            <a:ext cx="2057400" cy="323165"/>
          </a:xfrm>
          <a:prstGeom prst="rect">
            <a:avLst/>
          </a:prstGeom>
          <a:noFill/>
        </p:spPr>
        <p:txBody>
          <a:bodyPr wrap="square" rtlCol="0">
            <a:spAutoFit/>
          </a:bodyPr>
          <a:lstStyle/>
          <a:p>
            <a:r>
              <a:rPr lang="en-US" sz="1500" b="1" dirty="0" smtClean="0">
                <a:solidFill>
                  <a:schemeClr val="bg1"/>
                </a:solidFill>
                <a:latin typeface="Century Gothic" panose="020B0502020202020204" pitchFamily="34" charset="0"/>
              </a:rPr>
              <a:t>Sophie Sertier</a:t>
            </a:r>
            <a:endParaRPr lang="en-US" sz="1500" b="1" dirty="0">
              <a:solidFill>
                <a:schemeClr val="bg1"/>
              </a:solidFill>
              <a:latin typeface="Century Gothic" panose="020B0502020202020204" pitchFamily="34" charset="0"/>
            </a:endParaRPr>
          </a:p>
        </p:txBody>
      </p:sp>
      <p:sp>
        <p:nvSpPr>
          <p:cNvPr id="15" name="Rectangle 14"/>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
        <p:nvSpPr>
          <p:cNvPr id="22" name="Rectangle 21"/>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4" name="Picture 23" descr="imac.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85800" y="1077647"/>
            <a:ext cx="7766815" cy="6161353"/>
          </a:xfrm>
          <a:prstGeom prst="rect">
            <a:avLst/>
          </a:prstGeom>
        </p:spPr>
      </p:pic>
      <p:sp>
        <p:nvSpPr>
          <p:cNvPr id="25" name="Text Placeholder 2"/>
          <p:cNvSpPr txBox="1">
            <a:spLocks/>
          </p:cNvSpPr>
          <p:nvPr/>
        </p:nvSpPr>
        <p:spPr>
          <a:xfrm>
            <a:off x="152400" y="5192460"/>
            <a:ext cx="9144000" cy="63976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b="1" dirty="0" smtClean="0">
                <a:solidFill>
                  <a:schemeClr val="tx1"/>
                </a:solidFill>
                <a:latin typeface="Arial Narrow" panose="020B0606020202030204" pitchFamily="34" charset="0"/>
              </a:rPr>
              <a:t>sayyestodallas.com/my-dallas-story</a:t>
            </a:r>
          </a:p>
        </p:txBody>
      </p:sp>
    </p:spTree>
    <p:extLst>
      <p:ext uri="{BB962C8B-B14F-4D97-AF65-F5344CB8AC3E}">
        <p14:creationId xmlns:p14="http://schemas.microsoft.com/office/powerpoint/2010/main" val="339242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8246" y="1399577"/>
            <a:ext cx="6848954" cy="3607168"/>
          </a:xfrm>
          <a:prstGeom prst="rect">
            <a:avLst/>
          </a:prstGeom>
        </p:spPr>
      </p:pic>
      <p:pic>
        <p:nvPicPr>
          <p:cNvPr id="24" name="Picture 23" descr="imac.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800" y="1077647"/>
            <a:ext cx="7766815" cy="6161353"/>
          </a:xfrm>
          <a:prstGeom prst="rect">
            <a:avLst/>
          </a:prstGeom>
        </p:spPr>
      </p:pic>
      <p:sp>
        <p:nvSpPr>
          <p:cNvPr id="5" name="TextBox 4"/>
          <p:cNvSpPr txBox="1"/>
          <p:nvPr/>
        </p:nvSpPr>
        <p:spPr>
          <a:xfrm>
            <a:off x="914400" y="182880"/>
            <a:ext cx="5728452"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VIDEOS</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
        <p:nvSpPr>
          <p:cNvPr id="22" name="Rectangle 21"/>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Text Placeholder 2"/>
          <p:cNvSpPr txBox="1">
            <a:spLocks/>
          </p:cNvSpPr>
          <p:nvPr/>
        </p:nvSpPr>
        <p:spPr>
          <a:xfrm>
            <a:off x="152400" y="5192460"/>
            <a:ext cx="9144000" cy="63976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b="1" dirty="0" smtClean="0">
                <a:solidFill>
                  <a:schemeClr val="tx1"/>
                </a:solidFill>
                <a:latin typeface="Arial Narrow" panose="020B0606020202030204" pitchFamily="34" charset="0"/>
              </a:rPr>
              <a:t>sayyestodallas.com/videos</a:t>
            </a:r>
          </a:p>
        </p:txBody>
      </p:sp>
    </p:spTree>
    <p:extLst>
      <p:ext uri="{BB962C8B-B14F-4D97-AF65-F5344CB8AC3E}">
        <p14:creationId xmlns:p14="http://schemas.microsoft.com/office/powerpoint/2010/main" val="38172244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184484"/>
            <a:ext cx="81534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2017 NATIONWIDE SURVEY</a:t>
            </a:r>
            <a:endParaRPr lang="en-US" sz="4000" dirty="0">
              <a:latin typeface="Arial" panose="020B0604020202020204" pitchFamily="34" charset="0"/>
              <a:cs typeface="Arial" panose="020B0604020202020204" pitchFamily="34" charset="0"/>
            </a:endParaRPr>
          </a:p>
        </p:txBody>
      </p:sp>
      <p:sp>
        <p:nvSpPr>
          <p:cNvPr id="8" name="Rectangle 7"/>
          <p:cNvSpPr/>
          <p:nvPr/>
        </p:nvSpPr>
        <p:spPr>
          <a:xfrm>
            <a:off x="187240" y="1894344"/>
            <a:ext cx="8763000" cy="4154984"/>
          </a:xfrm>
          <a:prstGeom prst="rect">
            <a:avLst/>
          </a:prstGeom>
        </p:spPr>
        <p:txBody>
          <a:bodyPr wrap="square">
            <a:spAutoFit/>
          </a:bodyPr>
          <a:lstStyle/>
          <a:p>
            <a:pPr marL="342900" lvl="0" indent="-342900">
              <a:buFont typeface="Arial" panose="020B0604020202020204" pitchFamily="34" charset="0"/>
              <a:buChar char="•"/>
            </a:pPr>
            <a:r>
              <a:rPr lang="en-US" sz="3000" dirty="0" smtClean="0">
                <a:latin typeface="Arial" panose="020B0604020202020204" pitchFamily="34" charset="0"/>
                <a:cs typeface="Arial" panose="020B0604020202020204" pitchFamily="34" charset="0"/>
              </a:rPr>
              <a:t>National online survey of 1,000 U.S. Millennials   19 – 37 years old</a:t>
            </a:r>
          </a:p>
          <a:p>
            <a:pPr marL="342900" lvl="0" indent="-342900">
              <a:buFont typeface="Arial" panose="020B0604020202020204" pitchFamily="34" charset="0"/>
              <a:buChar char="•"/>
            </a:pPr>
            <a:endParaRPr lang="en-US" sz="3000" dirty="0" smtClean="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endParaRPr lang="en-US" sz="3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3000" dirty="0" smtClean="0">
                <a:latin typeface="Arial" panose="020B0604020202020204" pitchFamily="34" charset="0"/>
                <a:cs typeface="Arial" panose="020B0604020202020204" pitchFamily="34" charset="0"/>
              </a:rPr>
              <a:t>Conducted by Hill + Knowlton Strategies November 30 – December 3, 2017</a:t>
            </a:r>
          </a:p>
          <a:p>
            <a:pPr marL="342900" lvl="0" indent="-342900">
              <a:buFont typeface="Arial" panose="020B0604020202020204" pitchFamily="34" charset="0"/>
              <a:buChar char="•"/>
            </a:pPr>
            <a:endParaRPr lang="en-US" sz="2800" dirty="0" smtClean="0">
              <a:latin typeface="Arial" panose="020B0604020202020204" pitchFamily="34" charset="0"/>
              <a:cs typeface="Arial" panose="020B0604020202020204" pitchFamily="34" charset="0"/>
            </a:endParaRPr>
          </a:p>
          <a:p>
            <a:pPr lvl="0"/>
            <a:endParaRPr lang="en-US" sz="2800" dirty="0" smtClean="0">
              <a:latin typeface="Arial" panose="020B0604020202020204" pitchFamily="34" charset="0"/>
              <a:cs typeface="Arial" panose="020B0604020202020204" pitchFamily="34" charset="0"/>
            </a:endParaRPr>
          </a:p>
          <a:p>
            <a:pPr lvl="0"/>
            <a:endParaRPr lang="en-US" sz="2800" dirty="0">
              <a:latin typeface="Arial" panose="020B0604020202020204" pitchFamily="34" charset="0"/>
              <a:cs typeface="Arial" panose="020B0604020202020204" pitchFamily="34" charset="0"/>
            </a:endParaRPr>
          </a:p>
        </p:txBody>
      </p:sp>
      <p:sp>
        <p:nvSpPr>
          <p:cNvPr id="7" name="Rectangle 6"/>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Tree>
    <p:extLst>
      <p:ext uri="{BB962C8B-B14F-4D97-AF65-F5344CB8AC3E}">
        <p14:creationId xmlns:p14="http://schemas.microsoft.com/office/powerpoint/2010/main" val="20071032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184484"/>
            <a:ext cx="81534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KEY FINDINGS</a:t>
            </a:r>
            <a:endParaRPr lang="en-US" sz="4000" dirty="0">
              <a:latin typeface="Arial" panose="020B0604020202020204" pitchFamily="34" charset="0"/>
              <a:cs typeface="Arial" panose="020B0604020202020204" pitchFamily="34" charset="0"/>
            </a:endParaRPr>
          </a:p>
        </p:txBody>
      </p:sp>
      <p:sp>
        <p:nvSpPr>
          <p:cNvPr id="8" name="Rectangle 7"/>
          <p:cNvSpPr/>
          <p:nvPr/>
        </p:nvSpPr>
        <p:spPr>
          <a:xfrm>
            <a:off x="177048" y="1752600"/>
            <a:ext cx="8763000" cy="4031873"/>
          </a:xfrm>
          <a:prstGeom prst="rect">
            <a:avLst/>
          </a:prstGeom>
        </p:spPr>
        <p:txBody>
          <a:bodyPr wrap="square">
            <a:spAutoFit/>
          </a:bodyPr>
          <a:lstStyle/>
          <a:p>
            <a:pPr marL="342900" indent="-342900">
              <a:buFont typeface="Arial" panose="020B0604020202020204" pitchFamily="34" charset="0"/>
              <a:buChar char="•"/>
            </a:pPr>
            <a:r>
              <a:rPr lang="en-US" sz="2500" dirty="0">
                <a:latin typeface="Arial" charset="0"/>
                <a:ea typeface="Arial" charset="0"/>
                <a:cs typeface="Arial" charset="0"/>
              </a:rPr>
              <a:t>More than </a:t>
            </a:r>
            <a:r>
              <a:rPr lang="en-US" sz="2500" b="1" dirty="0">
                <a:solidFill>
                  <a:srgbClr val="8F096F"/>
                </a:solidFill>
                <a:latin typeface="Arial" charset="0"/>
                <a:ea typeface="Arial" charset="0"/>
                <a:cs typeface="Arial" charset="0"/>
              </a:rPr>
              <a:t>four in ten </a:t>
            </a:r>
            <a:r>
              <a:rPr lang="en-US" sz="2500" dirty="0" smtClean="0">
                <a:latin typeface="Arial" charset="0"/>
                <a:ea typeface="Arial" charset="0"/>
                <a:cs typeface="Arial" charset="0"/>
              </a:rPr>
              <a:t>say </a:t>
            </a:r>
            <a:r>
              <a:rPr lang="en-US" sz="2500" dirty="0">
                <a:latin typeface="Arial" charset="0"/>
                <a:ea typeface="Arial" charset="0"/>
                <a:cs typeface="Arial" charset="0"/>
              </a:rPr>
              <a:t>they are </a:t>
            </a:r>
            <a:r>
              <a:rPr lang="en-US" sz="2500" b="1" dirty="0">
                <a:solidFill>
                  <a:srgbClr val="8F096F"/>
                </a:solidFill>
                <a:latin typeface="Arial" charset="0"/>
                <a:ea typeface="Arial" charset="0"/>
                <a:cs typeface="Arial" charset="0"/>
              </a:rPr>
              <a:t>open to relocation </a:t>
            </a:r>
            <a:r>
              <a:rPr lang="en-US" sz="2500" dirty="0">
                <a:latin typeface="Arial" charset="0"/>
                <a:ea typeface="Arial" charset="0"/>
                <a:cs typeface="Arial" charset="0"/>
              </a:rPr>
              <a:t>or actively seeking to move.</a:t>
            </a:r>
          </a:p>
          <a:p>
            <a:pPr marL="342900" lvl="0" indent="-342900">
              <a:buFont typeface="Arial" panose="020B0604020202020204" pitchFamily="34" charset="0"/>
              <a:buChar char="•"/>
            </a:pPr>
            <a:endParaRPr lang="en-US" sz="2500" dirty="0" smtClean="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2500" b="1" dirty="0" smtClean="0">
                <a:solidFill>
                  <a:srgbClr val="8F096F"/>
                </a:solidFill>
                <a:latin typeface="Arial" panose="020B0604020202020204" pitchFamily="34" charset="0"/>
                <a:cs typeface="Arial" panose="020B0604020202020204" pitchFamily="34" charset="0"/>
              </a:rPr>
              <a:t>Promoting Dallas’ affordability </a:t>
            </a:r>
            <a:r>
              <a:rPr lang="en-US" sz="2500" dirty="0" smtClean="0">
                <a:latin typeface="Arial" panose="020B0604020202020204" pitchFamily="34" charset="0"/>
                <a:cs typeface="Arial" panose="020B0604020202020204" pitchFamily="34" charset="0"/>
              </a:rPr>
              <a:t>is a major opportunity to attract new talent</a:t>
            </a:r>
          </a:p>
          <a:p>
            <a:pPr lvl="1"/>
            <a:endParaRPr lang="en-US" sz="2500" dirty="0" smtClean="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2500" dirty="0" smtClean="0">
                <a:latin typeface="Arial" panose="020B0604020202020204" pitchFamily="34" charset="0"/>
                <a:cs typeface="Arial" panose="020B0604020202020204" pitchFamily="34" charset="0"/>
              </a:rPr>
              <a:t>Dallas is positioned </a:t>
            </a:r>
            <a:r>
              <a:rPr lang="en-US" sz="2500" b="1" dirty="0" smtClean="0">
                <a:solidFill>
                  <a:srgbClr val="8F096F"/>
                </a:solidFill>
                <a:latin typeface="Arial" panose="020B0604020202020204" pitchFamily="34" charset="0"/>
                <a:cs typeface="Arial" panose="020B0604020202020204" pitchFamily="34" charset="0"/>
              </a:rPr>
              <a:t>favorable on key attributes </a:t>
            </a:r>
            <a:r>
              <a:rPr lang="en-US" sz="2500" dirty="0" smtClean="0">
                <a:latin typeface="Arial" panose="020B0604020202020204" pitchFamily="34" charset="0"/>
                <a:cs typeface="Arial" panose="020B0604020202020204" pitchFamily="34" charset="0"/>
              </a:rPr>
              <a:t>(cool/fun, diverse, innovative &amp; progressive)</a:t>
            </a:r>
          </a:p>
          <a:p>
            <a:pPr lvl="0"/>
            <a:endParaRPr lang="en-US" sz="2800" dirty="0" smtClean="0">
              <a:latin typeface="Arial" panose="020B0604020202020204" pitchFamily="34" charset="0"/>
              <a:cs typeface="Arial" panose="020B0604020202020204" pitchFamily="34" charset="0"/>
            </a:endParaRPr>
          </a:p>
          <a:p>
            <a:pPr lvl="0"/>
            <a:endParaRPr lang="en-US" sz="2800" dirty="0">
              <a:latin typeface="Arial" panose="020B0604020202020204" pitchFamily="34" charset="0"/>
              <a:cs typeface="Arial" panose="020B0604020202020204" pitchFamily="34" charset="0"/>
            </a:endParaRPr>
          </a:p>
        </p:txBody>
      </p:sp>
      <p:sp>
        <p:nvSpPr>
          <p:cNvPr id="7" name="Rectangle 6"/>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4607" y="6827852"/>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1541077" y="6826694"/>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a:off x="3061855" y="6827230"/>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4509655" y="6824472"/>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7565641" y="6826694"/>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p:nvSpPr>
        <p:spPr>
          <a:xfrm>
            <a:off x="6040580" y="6828233"/>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1" y="6047424"/>
            <a:ext cx="1178436" cy="729104"/>
          </a:xfrm>
          <a:prstGeom prst="rect">
            <a:avLst/>
          </a:prstGeom>
        </p:spPr>
      </p:pic>
    </p:spTree>
    <p:extLst>
      <p:ext uri="{BB962C8B-B14F-4D97-AF65-F5344CB8AC3E}">
        <p14:creationId xmlns:p14="http://schemas.microsoft.com/office/powerpoint/2010/main" val="537985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200526"/>
            <a:ext cx="8229600" cy="677108"/>
          </a:xfrm>
          <a:prstGeom prst="rect">
            <a:avLst/>
          </a:prstGeom>
          <a:noFill/>
        </p:spPr>
        <p:txBody>
          <a:bodyPr wrap="square" rtlCol="0">
            <a:spAutoFit/>
          </a:bodyPr>
          <a:lstStyle/>
          <a:p>
            <a:r>
              <a:rPr lang="en-US" sz="3800" dirty="0" smtClean="0">
                <a:latin typeface="Arial" panose="020B0604020202020204" pitchFamily="34" charset="0"/>
                <a:cs typeface="Arial" panose="020B0604020202020204" pitchFamily="34" charset="0"/>
              </a:rPr>
              <a:t>MOVING CONSIDERATIONS</a:t>
            </a:r>
            <a:endParaRPr lang="en-US" sz="3800" dirty="0">
              <a:latin typeface="Arial" panose="020B0604020202020204" pitchFamily="34" charset="0"/>
              <a:cs typeface="Arial" panose="020B0604020202020204" pitchFamily="34" charset="0"/>
            </a:endParaRPr>
          </a:p>
        </p:txBody>
      </p:sp>
      <p:sp>
        <p:nvSpPr>
          <p:cNvPr id="7" name="TextBox 6"/>
          <p:cNvSpPr txBox="1"/>
          <p:nvPr/>
        </p:nvSpPr>
        <p:spPr>
          <a:xfrm>
            <a:off x="4876800" y="2209800"/>
            <a:ext cx="2743200" cy="3877985"/>
          </a:xfrm>
          <a:prstGeom prst="rect">
            <a:avLst/>
          </a:prstGeom>
          <a:solidFill>
            <a:srgbClr val="8F096F"/>
          </a:solidFill>
        </p:spPr>
        <p:txBody>
          <a:bodyPr wrap="none" rtlCol="0">
            <a:spAutoFit/>
          </a:bodyPr>
          <a:lstStyle/>
          <a:p>
            <a:pPr algn="ctr"/>
            <a:r>
              <a:rPr lang="en-US" sz="1600" b="1" dirty="0">
                <a:solidFill>
                  <a:schemeClr val="bg1"/>
                </a:solidFill>
                <a:latin typeface="Arial" charset="0"/>
                <a:ea typeface="Arial" charset="0"/>
                <a:cs typeface="Arial" charset="0"/>
              </a:rPr>
              <a:t>Rank </a:t>
            </a:r>
            <a:r>
              <a:rPr lang="en-US" sz="1600" b="1" dirty="0" smtClean="0">
                <a:solidFill>
                  <a:schemeClr val="bg1"/>
                </a:solidFill>
                <a:latin typeface="Arial" charset="0"/>
                <a:ea typeface="Arial" charset="0"/>
                <a:cs typeface="Arial" charset="0"/>
              </a:rPr>
              <a:t>Order</a:t>
            </a:r>
          </a:p>
          <a:p>
            <a:pPr algn="ctr"/>
            <a:r>
              <a:rPr lang="en-US" sz="1600" b="1" dirty="0" smtClean="0">
                <a:solidFill>
                  <a:schemeClr val="bg1"/>
                </a:solidFill>
                <a:latin typeface="Arial" charset="0"/>
                <a:ea typeface="Arial" charset="0"/>
                <a:cs typeface="Arial" charset="0"/>
              </a:rPr>
              <a:t>2017</a:t>
            </a:r>
            <a:endParaRPr lang="en-US" sz="1600" b="1" dirty="0">
              <a:solidFill>
                <a:schemeClr val="bg1"/>
              </a:solidFill>
              <a:latin typeface="Arial" charset="0"/>
              <a:ea typeface="Arial" charset="0"/>
              <a:cs typeface="Arial" charset="0"/>
            </a:endParaRPr>
          </a:p>
          <a:p>
            <a:endParaRPr lang="en-US" sz="1600" dirty="0">
              <a:solidFill>
                <a:schemeClr val="bg1"/>
              </a:solidFill>
              <a:latin typeface="Arial" charset="0"/>
              <a:ea typeface="Arial" charset="0"/>
              <a:cs typeface="Arial" charset="0"/>
            </a:endParaRPr>
          </a:p>
          <a:p>
            <a:pPr marL="342900" indent="-342900">
              <a:buFont typeface="+mj-lt"/>
              <a:buAutoNum type="arabicPeriod"/>
            </a:pPr>
            <a:r>
              <a:rPr lang="en-US" sz="1600" dirty="0">
                <a:solidFill>
                  <a:schemeClr val="bg1"/>
                </a:solidFill>
                <a:latin typeface="Arial" charset="0"/>
                <a:ea typeface="Arial" charset="0"/>
                <a:cs typeface="Arial" charset="0"/>
              </a:rPr>
              <a:t>Denver</a:t>
            </a:r>
          </a:p>
          <a:p>
            <a:pPr marL="342900" indent="-342900">
              <a:buFont typeface="+mj-lt"/>
              <a:buAutoNum type="arabicPeriod"/>
            </a:pPr>
            <a:r>
              <a:rPr lang="en-US" sz="1600" dirty="0">
                <a:solidFill>
                  <a:schemeClr val="bg1"/>
                </a:solidFill>
                <a:latin typeface="Arial" charset="0"/>
                <a:ea typeface="Arial" charset="0"/>
                <a:cs typeface="Arial" charset="0"/>
              </a:rPr>
              <a:t>Seattle</a:t>
            </a:r>
          </a:p>
          <a:p>
            <a:pPr marL="342900" indent="-342900">
              <a:buFont typeface="+mj-lt"/>
              <a:buAutoNum type="arabicPeriod"/>
            </a:pPr>
            <a:r>
              <a:rPr lang="en-US" sz="1600" dirty="0">
                <a:solidFill>
                  <a:schemeClr val="bg1"/>
                </a:solidFill>
                <a:latin typeface="Arial" charset="0"/>
                <a:ea typeface="Arial" charset="0"/>
                <a:cs typeface="Arial" charset="0"/>
              </a:rPr>
              <a:t>San Francisco</a:t>
            </a:r>
          </a:p>
          <a:p>
            <a:pPr marL="342900" indent="-342900">
              <a:buFont typeface="+mj-lt"/>
              <a:buAutoNum type="arabicPeriod"/>
            </a:pPr>
            <a:r>
              <a:rPr lang="en-US" sz="1600" dirty="0">
                <a:solidFill>
                  <a:schemeClr val="bg1"/>
                </a:solidFill>
                <a:latin typeface="Arial" charset="0"/>
                <a:ea typeface="Arial" charset="0"/>
                <a:cs typeface="Arial" charset="0"/>
              </a:rPr>
              <a:t>Austin</a:t>
            </a:r>
          </a:p>
          <a:p>
            <a:pPr marL="342900" indent="-342900">
              <a:buFont typeface="+mj-lt"/>
              <a:buAutoNum type="arabicPeriod"/>
            </a:pPr>
            <a:r>
              <a:rPr lang="en-US" sz="1600" dirty="0">
                <a:solidFill>
                  <a:schemeClr val="bg1"/>
                </a:solidFill>
                <a:latin typeface="Arial" charset="0"/>
                <a:ea typeface="Arial" charset="0"/>
                <a:cs typeface="Arial" charset="0"/>
              </a:rPr>
              <a:t>New York</a:t>
            </a:r>
          </a:p>
          <a:p>
            <a:pPr marL="342900" indent="-342900">
              <a:buFont typeface="+mj-lt"/>
              <a:buAutoNum type="arabicPeriod"/>
            </a:pPr>
            <a:r>
              <a:rPr lang="en-US" sz="1600" dirty="0">
                <a:solidFill>
                  <a:schemeClr val="bg1"/>
                </a:solidFill>
                <a:latin typeface="Arial" charset="0"/>
                <a:ea typeface="Arial" charset="0"/>
                <a:cs typeface="Arial" charset="0"/>
              </a:rPr>
              <a:t>Charlotte</a:t>
            </a:r>
          </a:p>
          <a:p>
            <a:pPr marL="342900" indent="-342900">
              <a:buFont typeface="+mj-lt"/>
              <a:buAutoNum type="arabicPeriod"/>
            </a:pPr>
            <a:r>
              <a:rPr lang="en-US" sz="1600" dirty="0">
                <a:solidFill>
                  <a:schemeClr val="bg1"/>
                </a:solidFill>
                <a:latin typeface="Arial" charset="0"/>
                <a:ea typeface="Arial" charset="0"/>
                <a:cs typeface="Arial" charset="0"/>
              </a:rPr>
              <a:t>Los Angeles</a:t>
            </a:r>
          </a:p>
          <a:p>
            <a:pPr marL="342900" indent="-342900">
              <a:buFont typeface="+mj-lt"/>
              <a:buAutoNum type="arabicPeriod"/>
            </a:pPr>
            <a:r>
              <a:rPr lang="en-US" sz="1600" dirty="0">
                <a:solidFill>
                  <a:schemeClr val="bg1"/>
                </a:solidFill>
                <a:latin typeface="Arial" charset="0"/>
                <a:ea typeface="Arial" charset="0"/>
                <a:cs typeface="Arial" charset="0"/>
              </a:rPr>
              <a:t>Chicago</a:t>
            </a:r>
          </a:p>
          <a:p>
            <a:pPr marL="342900" indent="-342900">
              <a:buFont typeface="+mj-lt"/>
              <a:buAutoNum type="arabicPeriod"/>
            </a:pPr>
            <a:r>
              <a:rPr lang="en-US" sz="2200" b="1" dirty="0">
                <a:solidFill>
                  <a:schemeClr val="bg1"/>
                </a:solidFill>
                <a:latin typeface="Arial" charset="0"/>
                <a:ea typeface="Arial" charset="0"/>
                <a:cs typeface="Arial" charset="0"/>
              </a:rPr>
              <a:t>Dallas</a:t>
            </a:r>
          </a:p>
          <a:p>
            <a:pPr marL="342900" indent="-342900">
              <a:buFont typeface="+mj-lt"/>
              <a:buAutoNum type="arabicPeriod"/>
            </a:pPr>
            <a:r>
              <a:rPr lang="en-US" sz="1600" dirty="0">
                <a:solidFill>
                  <a:schemeClr val="bg1"/>
                </a:solidFill>
                <a:latin typeface="Arial" charset="0"/>
                <a:ea typeface="Arial" charset="0"/>
                <a:cs typeface="Arial" charset="0"/>
              </a:rPr>
              <a:t>San Antonio</a:t>
            </a:r>
          </a:p>
          <a:p>
            <a:pPr marL="342900" indent="-342900">
              <a:buFont typeface="+mj-lt"/>
              <a:buAutoNum type="arabicPeriod"/>
            </a:pPr>
            <a:r>
              <a:rPr lang="en-US" sz="1600" dirty="0">
                <a:solidFill>
                  <a:schemeClr val="bg1"/>
                </a:solidFill>
                <a:latin typeface="Arial" charset="0"/>
                <a:ea typeface="Arial" charset="0"/>
                <a:cs typeface="Arial" charset="0"/>
              </a:rPr>
              <a:t>Atlanta</a:t>
            </a:r>
          </a:p>
          <a:p>
            <a:pPr marL="342900" indent="-342900">
              <a:buFont typeface="+mj-lt"/>
              <a:buAutoNum type="arabicPeriod"/>
            </a:pPr>
            <a:r>
              <a:rPr lang="en-US" sz="1600" dirty="0">
                <a:solidFill>
                  <a:schemeClr val="bg1"/>
                </a:solidFill>
                <a:latin typeface="Arial" charset="0"/>
                <a:ea typeface="Arial" charset="0"/>
                <a:cs typeface="Arial" charset="0"/>
              </a:rPr>
              <a:t>Philadelphia</a:t>
            </a:r>
          </a:p>
        </p:txBody>
      </p:sp>
      <p:sp>
        <p:nvSpPr>
          <p:cNvPr id="9" name="TextBox 8"/>
          <p:cNvSpPr txBox="1"/>
          <p:nvPr/>
        </p:nvSpPr>
        <p:spPr>
          <a:xfrm>
            <a:off x="1386851" y="2209800"/>
            <a:ext cx="2743200" cy="3877985"/>
          </a:xfrm>
          <a:prstGeom prst="rect">
            <a:avLst/>
          </a:prstGeom>
          <a:solidFill>
            <a:schemeClr val="bg1">
              <a:lumMod val="50000"/>
            </a:schemeClr>
          </a:solidFill>
        </p:spPr>
        <p:txBody>
          <a:bodyPr wrap="square" rtlCol="0">
            <a:spAutoFit/>
          </a:bodyPr>
          <a:lstStyle/>
          <a:p>
            <a:pPr algn="ctr"/>
            <a:r>
              <a:rPr lang="en-US" sz="1600" b="1" dirty="0">
                <a:solidFill>
                  <a:schemeClr val="bg1"/>
                </a:solidFill>
                <a:latin typeface="Arial" charset="0"/>
                <a:ea typeface="Arial" charset="0"/>
                <a:cs typeface="Arial" charset="0"/>
              </a:rPr>
              <a:t>Rank </a:t>
            </a:r>
            <a:r>
              <a:rPr lang="en-US" sz="1600" b="1" dirty="0" smtClean="0">
                <a:solidFill>
                  <a:schemeClr val="bg1"/>
                </a:solidFill>
                <a:latin typeface="Arial" charset="0"/>
                <a:ea typeface="Arial" charset="0"/>
                <a:cs typeface="Arial" charset="0"/>
              </a:rPr>
              <a:t>Order</a:t>
            </a:r>
          </a:p>
          <a:p>
            <a:pPr algn="ctr"/>
            <a:r>
              <a:rPr lang="en-US" sz="1600" b="1" dirty="0" smtClean="0">
                <a:solidFill>
                  <a:schemeClr val="bg1"/>
                </a:solidFill>
                <a:latin typeface="Arial" charset="0"/>
                <a:ea typeface="Arial" charset="0"/>
                <a:cs typeface="Arial" charset="0"/>
              </a:rPr>
              <a:t>2016</a:t>
            </a:r>
            <a:endParaRPr lang="en-US" sz="1600" b="1" dirty="0">
              <a:solidFill>
                <a:schemeClr val="bg1"/>
              </a:solidFill>
              <a:latin typeface="Arial" charset="0"/>
              <a:ea typeface="Arial" charset="0"/>
              <a:cs typeface="Arial" charset="0"/>
            </a:endParaRPr>
          </a:p>
          <a:p>
            <a:endParaRPr lang="en-US" sz="1600" dirty="0">
              <a:solidFill>
                <a:schemeClr val="bg1"/>
              </a:solidFill>
              <a:latin typeface="Arial" charset="0"/>
              <a:ea typeface="Arial" charset="0"/>
              <a:cs typeface="Arial" charset="0"/>
            </a:endParaRPr>
          </a:p>
          <a:p>
            <a:pPr marL="342900" indent="-342900">
              <a:buFont typeface="+mj-lt"/>
              <a:buAutoNum type="arabicPeriod"/>
            </a:pPr>
            <a:r>
              <a:rPr lang="en-US" sz="1600" dirty="0">
                <a:solidFill>
                  <a:schemeClr val="bg1"/>
                </a:solidFill>
                <a:latin typeface="Arial" charset="0"/>
                <a:ea typeface="Arial" charset="0"/>
                <a:cs typeface="Arial" charset="0"/>
              </a:rPr>
              <a:t>San Francisco</a:t>
            </a:r>
          </a:p>
          <a:p>
            <a:pPr marL="342900" indent="-342900">
              <a:buFont typeface="+mj-lt"/>
              <a:buAutoNum type="arabicPeriod"/>
            </a:pPr>
            <a:r>
              <a:rPr lang="en-US" sz="1600" dirty="0">
                <a:solidFill>
                  <a:schemeClr val="bg1"/>
                </a:solidFill>
                <a:latin typeface="Arial" charset="0"/>
                <a:ea typeface="Arial" charset="0"/>
                <a:cs typeface="Arial" charset="0"/>
              </a:rPr>
              <a:t>New York</a:t>
            </a:r>
          </a:p>
          <a:p>
            <a:pPr marL="342900" indent="-342900">
              <a:buFont typeface="+mj-lt"/>
              <a:buAutoNum type="arabicPeriod"/>
            </a:pPr>
            <a:r>
              <a:rPr lang="en-US" sz="1600" dirty="0">
                <a:solidFill>
                  <a:schemeClr val="bg1"/>
                </a:solidFill>
                <a:latin typeface="Arial" charset="0"/>
                <a:ea typeface="Arial" charset="0"/>
                <a:cs typeface="Arial" charset="0"/>
              </a:rPr>
              <a:t>Los Angeles</a:t>
            </a:r>
          </a:p>
          <a:p>
            <a:pPr marL="342900" indent="-342900">
              <a:buFont typeface="+mj-lt"/>
              <a:buAutoNum type="arabicPeriod"/>
            </a:pPr>
            <a:r>
              <a:rPr lang="en-US" sz="1600" dirty="0">
                <a:solidFill>
                  <a:schemeClr val="bg1"/>
                </a:solidFill>
                <a:latin typeface="Arial" charset="0"/>
                <a:ea typeface="Arial" charset="0"/>
                <a:cs typeface="Arial" charset="0"/>
              </a:rPr>
              <a:t>Seattle</a:t>
            </a:r>
          </a:p>
          <a:p>
            <a:pPr marL="342900" indent="-342900">
              <a:buFont typeface="+mj-lt"/>
              <a:buAutoNum type="arabicPeriod"/>
            </a:pPr>
            <a:r>
              <a:rPr lang="en-US" sz="1600" dirty="0">
                <a:solidFill>
                  <a:schemeClr val="bg1"/>
                </a:solidFill>
                <a:latin typeface="Arial" charset="0"/>
                <a:ea typeface="Arial" charset="0"/>
                <a:cs typeface="Arial" charset="0"/>
              </a:rPr>
              <a:t>Chicago</a:t>
            </a:r>
          </a:p>
          <a:p>
            <a:pPr marL="342900" indent="-342900">
              <a:buFont typeface="+mj-lt"/>
              <a:buAutoNum type="arabicPeriod"/>
            </a:pPr>
            <a:r>
              <a:rPr lang="en-US" sz="1600" dirty="0">
                <a:solidFill>
                  <a:schemeClr val="bg1"/>
                </a:solidFill>
                <a:latin typeface="Arial" charset="0"/>
                <a:ea typeface="Arial" charset="0"/>
                <a:cs typeface="Arial" charset="0"/>
              </a:rPr>
              <a:t>Denver</a:t>
            </a:r>
          </a:p>
          <a:p>
            <a:pPr marL="342900" indent="-342900">
              <a:buFont typeface="+mj-lt"/>
              <a:buAutoNum type="arabicPeriod"/>
            </a:pPr>
            <a:r>
              <a:rPr lang="en-US" sz="1600" dirty="0">
                <a:solidFill>
                  <a:schemeClr val="bg1"/>
                </a:solidFill>
                <a:latin typeface="Arial" charset="0"/>
                <a:ea typeface="Arial" charset="0"/>
                <a:cs typeface="Arial" charset="0"/>
              </a:rPr>
              <a:t>Atlanta</a:t>
            </a:r>
          </a:p>
          <a:p>
            <a:pPr marL="342900" indent="-342900">
              <a:buFont typeface="+mj-lt"/>
              <a:buAutoNum type="arabicPeriod"/>
            </a:pPr>
            <a:r>
              <a:rPr lang="en-US" sz="1600" dirty="0">
                <a:solidFill>
                  <a:schemeClr val="bg1"/>
                </a:solidFill>
                <a:latin typeface="Arial" charset="0"/>
                <a:ea typeface="Arial" charset="0"/>
                <a:cs typeface="Arial" charset="0"/>
              </a:rPr>
              <a:t>Philadelphia</a:t>
            </a:r>
          </a:p>
          <a:p>
            <a:pPr marL="342900" indent="-342900">
              <a:buFont typeface="+mj-lt"/>
              <a:buAutoNum type="arabicPeriod"/>
            </a:pPr>
            <a:r>
              <a:rPr lang="en-US" sz="2200" b="1" dirty="0">
                <a:solidFill>
                  <a:schemeClr val="bg1"/>
                </a:solidFill>
                <a:latin typeface="Arial" charset="0"/>
                <a:ea typeface="Arial" charset="0"/>
                <a:cs typeface="Arial" charset="0"/>
              </a:rPr>
              <a:t>Dallas</a:t>
            </a:r>
          </a:p>
          <a:p>
            <a:pPr marL="342900" indent="-342900">
              <a:buFont typeface="+mj-lt"/>
              <a:buAutoNum type="arabicPeriod"/>
            </a:pPr>
            <a:r>
              <a:rPr lang="en-US" sz="1600" dirty="0">
                <a:solidFill>
                  <a:schemeClr val="bg1"/>
                </a:solidFill>
                <a:latin typeface="Arial" charset="0"/>
                <a:ea typeface="Arial" charset="0"/>
                <a:cs typeface="Arial" charset="0"/>
              </a:rPr>
              <a:t>Austin</a:t>
            </a:r>
          </a:p>
          <a:p>
            <a:pPr marL="342900" indent="-342900">
              <a:buFont typeface="+mj-lt"/>
              <a:buAutoNum type="arabicPeriod"/>
            </a:pPr>
            <a:r>
              <a:rPr lang="en-US" sz="1600" dirty="0">
                <a:solidFill>
                  <a:schemeClr val="bg1"/>
                </a:solidFill>
                <a:latin typeface="Arial" charset="0"/>
                <a:ea typeface="Arial" charset="0"/>
                <a:cs typeface="Arial" charset="0"/>
              </a:rPr>
              <a:t>Charlotte</a:t>
            </a:r>
          </a:p>
          <a:p>
            <a:pPr marL="342900" indent="-342900">
              <a:buFont typeface="+mj-lt"/>
              <a:buAutoNum type="arabicPeriod"/>
            </a:pPr>
            <a:r>
              <a:rPr lang="en-US" sz="1600" dirty="0">
                <a:solidFill>
                  <a:schemeClr val="bg1"/>
                </a:solidFill>
                <a:latin typeface="Arial" charset="0"/>
                <a:ea typeface="Arial" charset="0"/>
                <a:cs typeface="Arial" charset="0"/>
              </a:rPr>
              <a:t>San Antonio</a:t>
            </a:r>
          </a:p>
        </p:txBody>
      </p:sp>
      <p:sp>
        <p:nvSpPr>
          <p:cNvPr id="10" name="Rectangle 9"/>
          <p:cNvSpPr/>
          <p:nvPr/>
        </p:nvSpPr>
        <p:spPr>
          <a:xfrm>
            <a:off x="193377" y="1066800"/>
            <a:ext cx="8763000" cy="1015663"/>
          </a:xfrm>
          <a:prstGeom prst="rect">
            <a:avLst/>
          </a:prstGeom>
        </p:spPr>
        <p:txBody>
          <a:bodyPr wrap="square">
            <a:spAutoFit/>
          </a:bodyPr>
          <a:lstStyle/>
          <a:p>
            <a:pPr lvl="0" algn="ctr">
              <a:defRPr/>
            </a:pPr>
            <a:r>
              <a:rPr lang="en-US" sz="2000" dirty="0">
                <a:latin typeface="Arial" charset="0"/>
                <a:ea typeface="Arial" charset="0"/>
                <a:cs typeface="Arial" charset="0"/>
              </a:rPr>
              <a:t>Denver, Seattle, </a:t>
            </a:r>
            <a:r>
              <a:rPr lang="en-US" sz="2000" dirty="0" smtClean="0">
                <a:latin typeface="Arial" charset="0"/>
                <a:ea typeface="Arial" charset="0"/>
                <a:cs typeface="Arial" charset="0"/>
              </a:rPr>
              <a:t>San Francisco, and Austin rank </a:t>
            </a:r>
            <a:r>
              <a:rPr lang="en-US" sz="2000" dirty="0">
                <a:latin typeface="Arial" charset="0"/>
                <a:ea typeface="Arial" charset="0"/>
                <a:cs typeface="Arial" charset="0"/>
              </a:rPr>
              <a:t>highest in terms of desirability for millennials.  Dallas ranks comparably to Chicago and </a:t>
            </a:r>
            <a:endParaRPr lang="en-US" sz="2000" dirty="0" smtClean="0">
              <a:latin typeface="Arial" charset="0"/>
              <a:ea typeface="Arial" charset="0"/>
              <a:cs typeface="Arial" charset="0"/>
            </a:endParaRPr>
          </a:p>
          <a:p>
            <a:pPr lvl="0" algn="ctr">
              <a:defRPr/>
            </a:pPr>
            <a:r>
              <a:rPr lang="en-US" sz="2000" dirty="0" smtClean="0">
                <a:latin typeface="Arial" charset="0"/>
                <a:ea typeface="Arial" charset="0"/>
                <a:cs typeface="Arial" charset="0"/>
              </a:rPr>
              <a:t>San </a:t>
            </a:r>
            <a:r>
              <a:rPr lang="en-US" sz="2000" dirty="0">
                <a:latin typeface="Arial" charset="0"/>
                <a:ea typeface="Arial" charset="0"/>
                <a:cs typeface="Arial" charset="0"/>
              </a:rPr>
              <a:t>Antonio, and its position relative to 2016 is unchanged.  </a:t>
            </a:r>
            <a:endParaRPr lang="en-US" sz="2000" dirty="0">
              <a:latin typeface="Arial" panose="020B0604020202020204" pitchFamily="34" charset="0"/>
              <a:cs typeface="Arial" panose="020B0604020202020204" pitchFamily="34" charset="0"/>
            </a:endParaRPr>
          </a:p>
        </p:txBody>
      </p:sp>
      <p:sp>
        <p:nvSpPr>
          <p:cNvPr id="8" name="Rectangle 7"/>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ectangle 20"/>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Tree>
    <p:extLst>
      <p:ext uri="{BB962C8B-B14F-4D97-AF65-F5344CB8AC3E}">
        <p14:creationId xmlns:p14="http://schemas.microsoft.com/office/powerpoint/2010/main" val="42098931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184484"/>
            <a:ext cx="9144000" cy="677108"/>
          </a:xfrm>
          <a:prstGeom prst="rect">
            <a:avLst/>
          </a:prstGeom>
          <a:noFill/>
        </p:spPr>
        <p:txBody>
          <a:bodyPr wrap="square" rtlCol="0">
            <a:spAutoFit/>
          </a:bodyPr>
          <a:lstStyle/>
          <a:p>
            <a:r>
              <a:rPr lang="en-US" sz="3800" dirty="0" smtClean="0">
                <a:latin typeface="Arial" panose="020B0604020202020204" pitchFamily="34" charset="0"/>
                <a:cs typeface="Arial" panose="020B0604020202020204" pitchFamily="34" charset="0"/>
              </a:rPr>
              <a:t>WILLINGNESS TO MOVE</a:t>
            </a:r>
            <a:endParaRPr lang="en-US" sz="3800" dirty="0">
              <a:latin typeface="Arial" panose="020B0604020202020204" pitchFamily="34" charset="0"/>
              <a:cs typeface="Arial" panose="020B0604020202020204" pitchFamily="34" charset="0"/>
            </a:endParaRPr>
          </a:p>
        </p:txBody>
      </p:sp>
      <p:graphicFrame>
        <p:nvGraphicFramePr>
          <p:cNvPr id="11" name="Chart 10"/>
          <p:cNvGraphicFramePr/>
          <p:nvPr>
            <p:extLst>
              <p:ext uri="{D42A27DB-BD31-4B8C-83A1-F6EECF244321}">
                <p14:modId xmlns:p14="http://schemas.microsoft.com/office/powerpoint/2010/main" val="1517704368"/>
              </p:ext>
            </p:extLst>
          </p:nvPr>
        </p:nvGraphicFramePr>
        <p:xfrm>
          <a:off x="193377" y="2400806"/>
          <a:ext cx="5699919" cy="33141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248700616"/>
              </p:ext>
            </p:extLst>
          </p:nvPr>
        </p:nvGraphicFramePr>
        <p:xfrm>
          <a:off x="6107923" y="2080550"/>
          <a:ext cx="2824481" cy="3474720"/>
        </p:xfrm>
        <a:graphic>
          <a:graphicData uri="http://schemas.openxmlformats.org/drawingml/2006/table">
            <a:tbl>
              <a:tblPr firstRow="1" bandRow="1">
                <a:tableStyleId>{5C22544A-7EE6-4342-B048-85BDC9FD1C3A}</a:tableStyleId>
              </a:tblPr>
              <a:tblGrid>
                <a:gridCol w="812801"/>
                <a:gridCol w="856043"/>
                <a:gridCol w="1155637"/>
              </a:tblGrid>
              <a:tr h="446060">
                <a:tc>
                  <a:txBody>
                    <a:bodyPr/>
                    <a:lstStyle/>
                    <a:p>
                      <a:endParaRPr lang="en-US" sz="900" dirty="0">
                        <a:latin typeface="Arial" charset="0"/>
                        <a:ea typeface="Arial" charset="0"/>
                        <a:cs typeface="Arial" charset="0"/>
                      </a:endParaRPr>
                    </a:p>
                  </a:txBody>
                  <a:tcPr>
                    <a:solidFill>
                      <a:srgbClr val="8F096F"/>
                    </a:solidFill>
                  </a:tcPr>
                </a:tc>
                <a:tc>
                  <a:txBody>
                    <a:bodyPr/>
                    <a:lstStyle/>
                    <a:p>
                      <a:endParaRPr lang="en-US" sz="900" dirty="0">
                        <a:latin typeface="Arial" charset="0"/>
                        <a:ea typeface="Arial" charset="0"/>
                        <a:cs typeface="Arial" charset="0"/>
                      </a:endParaRPr>
                    </a:p>
                  </a:txBody>
                  <a:tcPr>
                    <a:solidFill>
                      <a:srgbClr val="8F096F"/>
                    </a:solidFill>
                  </a:tcPr>
                </a:tc>
                <a:tc>
                  <a:txBody>
                    <a:bodyPr/>
                    <a:lstStyle/>
                    <a:p>
                      <a:pPr algn="ctr"/>
                      <a:r>
                        <a:rPr lang="en-US" sz="900" dirty="0" smtClean="0">
                          <a:latin typeface="Arial" charset="0"/>
                          <a:ea typeface="Arial" charset="0"/>
                          <a:cs typeface="Arial" charset="0"/>
                        </a:rPr>
                        <a:t>Top</a:t>
                      </a:r>
                      <a:r>
                        <a:rPr lang="en-US" sz="900" baseline="0" dirty="0" smtClean="0">
                          <a:latin typeface="Arial" charset="0"/>
                          <a:ea typeface="Arial" charset="0"/>
                          <a:cs typeface="Arial" charset="0"/>
                        </a:rPr>
                        <a:t> 2 box: </a:t>
                      </a:r>
                      <a:r>
                        <a:rPr lang="en-US" sz="900" dirty="0" smtClean="0">
                          <a:latin typeface="Arial" charset="0"/>
                          <a:ea typeface="Arial" charset="0"/>
                          <a:cs typeface="Arial" charset="0"/>
                        </a:rPr>
                        <a:t>Would</a:t>
                      </a:r>
                      <a:r>
                        <a:rPr lang="en-US" sz="900" baseline="0" dirty="0" smtClean="0">
                          <a:latin typeface="Arial" charset="0"/>
                          <a:ea typeface="Arial" charset="0"/>
                          <a:cs typeface="Arial" charset="0"/>
                        </a:rPr>
                        <a:t> consider/Actively looking</a:t>
                      </a:r>
                      <a:endParaRPr lang="en-US" sz="900" dirty="0">
                        <a:latin typeface="Arial" charset="0"/>
                        <a:ea typeface="Arial" charset="0"/>
                        <a:cs typeface="Arial" charset="0"/>
                      </a:endParaRPr>
                    </a:p>
                  </a:txBody>
                  <a:tcPr>
                    <a:solidFill>
                      <a:srgbClr val="8F096F"/>
                    </a:solidFill>
                  </a:tcPr>
                </a:tc>
              </a:tr>
              <a:tr h="202754">
                <a:tc>
                  <a:txBody>
                    <a:bodyPr/>
                    <a:lstStyle/>
                    <a:p>
                      <a:r>
                        <a:rPr lang="en-US" sz="900" dirty="0" smtClean="0">
                          <a:latin typeface="Arial" charset="0"/>
                          <a:ea typeface="Arial" charset="0"/>
                          <a:cs typeface="Arial" charset="0"/>
                        </a:rPr>
                        <a:t>Total</a:t>
                      </a:r>
                      <a:endParaRPr lang="en-US" sz="900" dirty="0">
                        <a:latin typeface="Arial" charset="0"/>
                        <a:ea typeface="Arial" charset="0"/>
                        <a:cs typeface="Arial" charset="0"/>
                      </a:endParaRPr>
                    </a:p>
                  </a:txBody>
                  <a:tcPr>
                    <a:solidFill>
                      <a:srgbClr val="D13238">
                        <a:alpha val="25000"/>
                      </a:srgbClr>
                    </a:solidFill>
                  </a:tcPr>
                </a:tc>
                <a:tc>
                  <a:txBody>
                    <a:bodyPr/>
                    <a:lstStyle/>
                    <a:p>
                      <a:endParaRPr lang="en-US" sz="900" dirty="0">
                        <a:latin typeface="Arial" charset="0"/>
                        <a:ea typeface="Arial" charset="0"/>
                        <a:cs typeface="Arial" charset="0"/>
                      </a:endParaRPr>
                    </a:p>
                  </a:txBody>
                  <a:tcPr>
                    <a:solidFill>
                      <a:srgbClr val="D13238">
                        <a:alpha val="25000"/>
                      </a:srgbClr>
                    </a:solidFill>
                  </a:tcPr>
                </a:tc>
                <a:tc>
                  <a:txBody>
                    <a:bodyPr/>
                    <a:lstStyle/>
                    <a:p>
                      <a:pPr algn="ctr"/>
                      <a:r>
                        <a:rPr lang="en-US" sz="900" dirty="0" smtClean="0">
                          <a:latin typeface="Arial" charset="0"/>
                          <a:ea typeface="Arial" charset="0"/>
                          <a:cs typeface="Arial" charset="0"/>
                        </a:rPr>
                        <a:t>43%</a:t>
                      </a:r>
                      <a:endParaRPr lang="en-US" sz="900" dirty="0">
                        <a:latin typeface="Arial" charset="0"/>
                        <a:ea typeface="Arial" charset="0"/>
                        <a:cs typeface="Arial" charset="0"/>
                      </a:endParaRPr>
                    </a:p>
                  </a:txBody>
                  <a:tcPr>
                    <a:solidFill>
                      <a:srgbClr val="D13238">
                        <a:alpha val="25000"/>
                      </a:srgbClr>
                    </a:solidFill>
                  </a:tcPr>
                </a:tc>
              </a:tr>
              <a:tr h="202754">
                <a:tc>
                  <a:txBody>
                    <a:bodyPr/>
                    <a:lstStyle/>
                    <a:p>
                      <a:r>
                        <a:rPr lang="en-US" sz="900" dirty="0" smtClean="0">
                          <a:latin typeface="Arial" charset="0"/>
                          <a:ea typeface="Arial" charset="0"/>
                          <a:cs typeface="Arial" charset="0"/>
                        </a:rPr>
                        <a:t>Gender</a:t>
                      </a:r>
                      <a:endParaRPr lang="en-US" sz="900" dirty="0">
                        <a:latin typeface="Arial" charset="0"/>
                        <a:ea typeface="Arial" charset="0"/>
                        <a:cs typeface="Arial" charset="0"/>
                      </a:endParaRPr>
                    </a:p>
                  </a:txBody>
                  <a:tcPr>
                    <a:solidFill>
                      <a:schemeClr val="bg1">
                        <a:lumMod val="95000"/>
                      </a:schemeClr>
                    </a:solidFill>
                  </a:tcPr>
                </a:tc>
                <a:tc>
                  <a:txBody>
                    <a:bodyPr/>
                    <a:lstStyle/>
                    <a:p>
                      <a:r>
                        <a:rPr lang="en-US" sz="900" dirty="0" smtClean="0">
                          <a:latin typeface="Arial" charset="0"/>
                          <a:ea typeface="Arial" charset="0"/>
                          <a:cs typeface="Arial" charset="0"/>
                        </a:rPr>
                        <a:t>Male</a:t>
                      </a:r>
                      <a:endParaRPr lang="en-US" sz="900" dirty="0">
                        <a:latin typeface="Arial" charset="0"/>
                        <a:ea typeface="Arial" charset="0"/>
                        <a:cs typeface="Arial" charset="0"/>
                      </a:endParaRPr>
                    </a:p>
                  </a:txBody>
                  <a:tcPr>
                    <a:solidFill>
                      <a:schemeClr val="bg1">
                        <a:lumMod val="95000"/>
                      </a:schemeClr>
                    </a:solidFill>
                  </a:tcPr>
                </a:tc>
                <a:tc>
                  <a:txBody>
                    <a:bodyPr/>
                    <a:lstStyle/>
                    <a:p>
                      <a:pPr algn="ctr"/>
                      <a:r>
                        <a:rPr lang="en-US" sz="900" dirty="0" smtClean="0">
                          <a:latin typeface="Arial" charset="0"/>
                          <a:ea typeface="Arial" charset="0"/>
                          <a:cs typeface="Arial" charset="0"/>
                        </a:rPr>
                        <a:t>37%</a:t>
                      </a:r>
                      <a:endParaRPr lang="en-US" sz="900" dirty="0">
                        <a:latin typeface="Arial" charset="0"/>
                        <a:ea typeface="Arial" charset="0"/>
                        <a:cs typeface="Arial" charset="0"/>
                      </a:endParaRPr>
                    </a:p>
                  </a:txBody>
                  <a:tcPr>
                    <a:solidFill>
                      <a:schemeClr val="bg1">
                        <a:lumMod val="95000"/>
                      </a:schemeClr>
                    </a:solidFill>
                  </a:tcPr>
                </a:tc>
              </a:tr>
              <a:tr h="202754">
                <a:tc>
                  <a:txBody>
                    <a:bodyPr/>
                    <a:lstStyle/>
                    <a:p>
                      <a:endParaRPr lang="en-US" sz="900" dirty="0">
                        <a:latin typeface="Arial" charset="0"/>
                        <a:ea typeface="Arial" charset="0"/>
                        <a:cs typeface="Arial" charset="0"/>
                      </a:endParaRPr>
                    </a:p>
                  </a:txBody>
                  <a:tcPr>
                    <a:solidFill>
                      <a:schemeClr val="bg1">
                        <a:lumMod val="95000"/>
                      </a:schemeClr>
                    </a:solidFill>
                  </a:tcPr>
                </a:tc>
                <a:tc>
                  <a:txBody>
                    <a:bodyPr/>
                    <a:lstStyle/>
                    <a:p>
                      <a:r>
                        <a:rPr lang="en-US" sz="900" dirty="0" smtClean="0">
                          <a:latin typeface="Arial" charset="0"/>
                          <a:ea typeface="Arial" charset="0"/>
                          <a:cs typeface="Arial" charset="0"/>
                        </a:rPr>
                        <a:t>Female</a:t>
                      </a:r>
                      <a:endParaRPr lang="en-US" sz="900" dirty="0">
                        <a:latin typeface="Arial" charset="0"/>
                        <a:ea typeface="Arial" charset="0"/>
                        <a:cs typeface="Arial" charset="0"/>
                      </a:endParaRPr>
                    </a:p>
                  </a:txBody>
                  <a:tcPr>
                    <a:solidFill>
                      <a:schemeClr val="bg1">
                        <a:lumMod val="95000"/>
                      </a:schemeClr>
                    </a:solidFill>
                  </a:tcPr>
                </a:tc>
                <a:tc>
                  <a:txBody>
                    <a:bodyPr/>
                    <a:lstStyle/>
                    <a:p>
                      <a:pPr algn="ctr"/>
                      <a:r>
                        <a:rPr lang="en-US" sz="900" dirty="0" smtClean="0">
                          <a:latin typeface="Arial" charset="0"/>
                          <a:ea typeface="Arial" charset="0"/>
                          <a:cs typeface="Arial" charset="0"/>
                        </a:rPr>
                        <a:t>48%</a:t>
                      </a:r>
                      <a:endParaRPr lang="en-US" sz="900" dirty="0">
                        <a:latin typeface="Arial" charset="0"/>
                        <a:ea typeface="Arial" charset="0"/>
                        <a:cs typeface="Arial" charset="0"/>
                      </a:endParaRPr>
                    </a:p>
                  </a:txBody>
                  <a:tcPr>
                    <a:solidFill>
                      <a:schemeClr val="bg1">
                        <a:lumMod val="95000"/>
                      </a:schemeClr>
                    </a:solidFill>
                  </a:tcPr>
                </a:tc>
              </a:tr>
              <a:tr h="202754">
                <a:tc>
                  <a:txBody>
                    <a:bodyPr/>
                    <a:lstStyle/>
                    <a:p>
                      <a:r>
                        <a:rPr lang="en-US" sz="900" dirty="0" smtClean="0">
                          <a:latin typeface="Arial" charset="0"/>
                          <a:ea typeface="Arial" charset="0"/>
                          <a:cs typeface="Arial" charset="0"/>
                        </a:rPr>
                        <a:t>Age</a:t>
                      </a:r>
                      <a:endParaRPr lang="en-US" sz="900" dirty="0">
                        <a:latin typeface="Arial" charset="0"/>
                        <a:ea typeface="Arial" charset="0"/>
                        <a:cs typeface="Arial" charset="0"/>
                      </a:endParaRPr>
                    </a:p>
                  </a:txBody>
                  <a:tcPr>
                    <a:solidFill>
                      <a:schemeClr val="bg1">
                        <a:lumMod val="85000"/>
                      </a:schemeClr>
                    </a:solidFill>
                  </a:tcPr>
                </a:tc>
                <a:tc>
                  <a:txBody>
                    <a:bodyPr/>
                    <a:lstStyle/>
                    <a:p>
                      <a:r>
                        <a:rPr lang="en-US" sz="900" dirty="0" smtClean="0">
                          <a:latin typeface="Arial" charset="0"/>
                          <a:ea typeface="Arial" charset="0"/>
                          <a:cs typeface="Arial" charset="0"/>
                        </a:rPr>
                        <a:t>19-27</a:t>
                      </a:r>
                      <a:endParaRPr lang="en-US" sz="900" dirty="0">
                        <a:latin typeface="Arial" charset="0"/>
                        <a:ea typeface="Arial" charset="0"/>
                        <a:cs typeface="Arial" charset="0"/>
                      </a:endParaRPr>
                    </a:p>
                  </a:txBody>
                  <a:tcPr>
                    <a:solidFill>
                      <a:schemeClr val="bg1">
                        <a:lumMod val="85000"/>
                      </a:schemeClr>
                    </a:solidFill>
                  </a:tcPr>
                </a:tc>
                <a:tc>
                  <a:txBody>
                    <a:bodyPr/>
                    <a:lstStyle/>
                    <a:p>
                      <a:pPr algn="ctr"/>
                      <a:r>
                        <a:rPr lang="en-US" sz="900" dirty="0" smtClean="0">
                          <a:latin typeface="Arial" charset="0"/>
                          <a:ea typeface="Arial" charset="0"/>
                          <a:cs typeface="Arial" charset="0"/>
                        </a:rPr>
                        <a:t>47%</a:t>
                      </a:r>
                      <a:endParaRPr lang="en-US" sz="900" dirty="0">
                        <a:latin typeface="Arial" charset="0"/>
                        <a:ea typeface="Arial" charset="0"/>
                        <a:cs typeface="Arial" charset="0"/>
                      </a:endParaRPr>
                    </a:p>
                  </a:txBody>
                  <a:tcPr>
                    <a:solidFill>
                      <a:schemeClr val="bg1">
                        <a:lumMod val="85000"/>
                      </a:schemeClr>
                    </a:solidFill>
                  </a:tcPr>
                </a:tc>
              </a:tr>
              <a:tr h="202754">
                <a:tc>
                  <a:txBody>
                    <a:bodyPr/>
                    <a:lstStyle/>
                    <a:p>
                      <a:endParaRPr lang="en-US" sz="900" dirty="0">
                        <a:latin typeface="Arial" charset="0"/>
                        <a:ea typeface="Arial" charset="0"/>
                        <a:cs typeface="Arial" charset="0"/>
                      </a:endParaRPr>
                    </a:p>
                  </a:txBody>
                  <a:tcPr>
                    <a:solidFill>
                      <a:schemeClr val="bg1">
                        <a:lumMod val="85000"/>
                      </a:schemeClr>
                    </a:solidFill>
                  </a:tcPr>
                </a:tc>
                <a:tc>
                  <a:txBody>
                    <a:bodyPr/>
                    <a:lstStyle/>
                    <a:p>
                      <a:r>
                        <a:rPr lang="en-US" sz="900" dirty="0" smtClean="0">
                          <a:latin typeface="Arial" charset="0"/>
                          <a:ea typeface="Arial" charset="0"/>
                          <a:cs typeface="Arial" charset="0"/>
                        </a:rPr>
                        <a:t>28-31</a:t>
                      </a:r>
                      <a:endParaRPr lang="en-US" sz="900" dirty="0">
                        <a:latin typeface="Arial" charset="0"/>
                        <a:ea typeface="Arial" charset="0"/>
                        <a:cs typeface="Arial" charset="0"/>
                      </a:endParaRPr>
                    </a:p>
                  </a:txBody>
                  <a:tcPr>
                    <a:solidFill>
                      <a:schemeClr val="bg1">
                        <a:lumMod val="85000"/>
                      </a:schemeClr>
                    </a:solidFill>
                  </a:tcPr>
                </a:tc>
                <a:tc>
                  <a:txBody>
                    <a:bodyPr/>
                    <a:lstStyle/>
                    <a:p>
                      <a:pPr algn="ctr"/>
                      <a:r>
                        <a:rPr lang="en-US" sz="900" dirty="0" smtClean="0">
                          <a:latin typeface="Arial" charset="0"/>
                          <a:ea typeface="Arial" charset="0"/>
                          <a:cs typeface="Arial" charset="0"/>
                        </a:rPr>
                        <a:t>43%</a:t>
                      </a:r>
                      <a:endParaRPr lang="en-US" sz="900" dirty="0">
                        <a:latin typeface="Arial" charset="0"/>
                        <a:ea typeface="Arial" charset="0"/>
                        <a:cs typeface="Arial" charset="0"/>
                      </a:endParaRPr>
                    </a:p>
                  </a:txBody>
                  <a:tcPr>
                    <a:solidFill>
                      <a:schemeClr val="bg1">
                        <a:lumMod val="85000"/>
                      </a:schemeClr>
                    </a:solidFill>
                  </a:tcPr>
                </a:tc>
              </a:tr>
              <a:tr h="202754">
                <a:tc>
                  <a:txBody>
                    <a:bodyPr/>
                    <a:lstStyle/>
                    <a:p>
                      <a:endParaRPr lang="en-US" sz="900" dirty="0">
                        <a:latin typeface="Arial" charset="0"/>
                        <a:ea typeface="Arial" charset="0"/>
                        <a:cs typeface="Arial" charset="0"/>
                      </a:endParaRPr>
                    </a:p>
                  </a:txBody>
                  <a:tcPr>
                    <a:solidFill>
                      <a:schemeClr val="bg1">
                        <a:lumMod val="85000"/>
                      </a:schemeClr>
                    </a:solidFill>
                  </a:tcPr>
                </a:tc>
                <a:tc>
                  <a:txBody>
                    <a:bodyPr/>
                    <a:lstStyle/>
                    <a:p>
                      <a:r>
                        <a:rPr lang="en-US" sz="900" dirty="0" smtClean="0">
                          <a:latin typeface="Arial" charset="0"/>
                          <a:ea typeface="Arial" charset="0"/>
                          <a:cs typeface="Arial" charset="0"/>
                        </a:rPr>
                        <a:t>32-37</a:t>
                      </a:r>
                      <a:endParaRPr lang="en-US" sz="900" dirty="0">
                        <a:latin typeface="Arial" charset="0"/>
                        <a:ea typeface="Arial" charset="0"/>
                        <a:cs typeface="Arial" charset="0"/>
                      </a:endParaRPr>
                    </a:p>
                  </a:txBody>
                  <a:tcPr>
                    <a:solidFill>
                      <a:schemeClr val="bg1">
                        <a:lumMod val="85000"/>
                      </a:schemeClr>
                    </a:solidFill>
                  </a:tcPr>
                </a:tc>
                <a:tc>
                  <a:txBody>
                    <a:bodyPr/>
                    <a:lstStyle/>
                    <a:p>
                      <a:pPr algn="ctr"/>
                      <a:r>
                        <a:rPr lang="en-US" sz="900" dirty="0" smtClean="0">
                          <a:latin typeface="Arial" charset="0"/>
                          <a:ea typeface="Arial" charset="0"/>
                          <a:cs typeface="Arial" charset="0"/>
                        </a:rPr>
                        <a:t>39%</a:t>
                      </a:r>
                      <a:endParaRPr lang="en-US" sz="900" dirty="0">
                        <a:latin typeface="Arial" charset="0"/>
                        <a:ea typeface="Arial" charset="0"/>
                        <a:cs typeface="Arial" charset="0"/>
                      </a:endParaRPr>
                    </a:p>
                  </a:txBody>
                  <a:tcPr>
                    <a:solidFill>
                      <a:schemeClr val="bg1">
                        <a:lumMod val="85000"/>
                      </a:schemeClr>
                    </a:solidFill>
                  </a:tcPr>
                </a:tc>
              </a:tr>
              <a:tr h="202754">
                <a:tc>
                  <a:txBody>
                    <a:bodyPr/>
                    <a:lstStyle/>
                    <a:p>
                      <a:r>
                        <a:rPr lang="en-US" sz="900" dirty="0" smtClean="0">
                          <a:latin typeface="Arial" charset="0"/>
                          <a:ea typeface="Arial" charset="0"/>
                          <a:cs typeface="Arial" charset="0"/>
                        </a:rPr>
                        <a:t>Income</a:t>
                      </a:r>
                      <a:endParaRPr lang="en-US" sz="900" dirty="0">
                        <a:latin typeface="Arial" charset="0"/>
                        <a:ea typeface="Arial" charset="0"/>
                        <a:cs typeface="Arial" charset="0"/>
                      </a:endParaRPr>
                    </a:p>
                  </a:txBody>
                  <a:tcPr>
                    <a:solidFill>
                      <a:schemeClr val="bg1">
                        <a:lumMod val="95000"/>
                      </a:schemeClr>
                    </a:solidFill>
                  </a:tcPr>
                </a:tc>
                <a:tc>
                  <a:txBody>
                    <a:bodyPr/>
                    <a:lstStyle/>
                    <a:p>
                      <a:r>
                        <a:rPr lang="en-US" sz="900" dirty="0" smtClean="0">
                          <a:latin typeface="Arial" charset="0"/>
                          <a:ea typeface="Arial" charset="0"/>
                          <a:cs typeface="Arial" charset="0"/>
                        </a:rPr>
                        <a:t>&lt;$50K</a:t>
                      </a:r>
                      <a:endParaRPr lang="en-US" sz="900" dirty="0">
                        <a:latin typeface="Arial" charset="0"/>
                        <a:ea typeface="Arial" charset="0"/>
                        <a:cs typeface="Arial" charset="0"/>
                      </a:endParaRPr>
                    </a:p>
                  </a:txBody>
                  <a:tcPr>
                    <a:solidFill>
                      <a:schemeClr val="bg1">
                        <a:lumMod val="95000"/>
                      </a:schemeClr>
                    </a:solidFill>
                  </a:tcPr>
                </a:tc>
                <a:tc>
                  <a:txBody>
                    <a:bodyPr/>
                    <a:lstStyle/>
                    <a:p>
                      <a:pPr algn="ctr"/>
                      <a:r>
                        <a:rPr lang="en-US" sz="900" dirty="0" smtClean="0">
                          <a:latin typeface="Arial" charset="0"/>
                          <a:ea typeface="Arial" charset="0"/>
                          <a:cs typeface="Arial" charset="0"/>
                        </a:rPr>
                        <a:t>49%</a:t>
                      </a:r>
                      <a:endParaRPr lang="en-US" sz="900" dirty="0">
                        <a:latin typeface="Arial" charset="0"/>
                        <a:ea typeface="Arial" charset="0"/>
                        <a:cs typeface="Arial" charset="0"/>
                      </a:endParaRPr>
                    </a:p>
                  </a:txBody>
                  <a:tcPr>
                    <a:solidFill>
                      <a:schemeClr val="bg1">
                        <a:lumMod val="95000"/>
                      </a:schemeClr>
                    </a:solidFill>
                  </a:tcPr>
                </a:tc>
              </a:tr>
              <a:tr h="202754">
                <a:tc>
                  <a:txBody>
                    <a:bodyPr/>
                    <a:lstStyle/>
                    <a:p>
                      <a:endParaRPr lang="en-US" sz="900" dirty="0">
                        <a:latin typeface="Arial" charset="0"/>
                        <a:ea typeface="Arial" charset="0"/>
                        <a:cs typeface="Arial" charset="0"/>
                      </a:endParaRPr>
                    </a:p>
                  </a:txBody>
                  <a:tcPr>
                    <a:solidFill>
                      <a:schemeClr val="bg1">
                        <a:lumMod val="95000"/>
                      </a:schemeClr>
                    </a:solidFill>
                  </a:tcPr>
                </a:tc>
                <a:tc>
                  <a:txBody>
                    <a:bodyPr/>
                    <a:lstStyle/>
                    <a:p>
                      <a:r>
                        <a:rPr lang="en-US" sz="900" dirty="0" smtClean="0">
                          <a:latin typeface="Arial" charset="0"/>
                          <a:ea typeface="Arial" charset="0"/>
                          <a:cs typeface="Arial" charset="0"/>
                        </a:rPr>
                        <a:t>$50K-$100K</a:t>
                      </a:r>
                      <a:endParaRPr lang="en-US" sz="900" dirty="0">
                        <a:latin typeface="Arial" charset="0"/>
                        <a:ea typeface="Arial" charset="0"/>
                        <a:cs typeface="Arial" charset="0"/>
                      </a:endParaRPr>
                    </a:p>
                  </a:txBody>
                  <a:tcPr>
                    <a:solidFill>
                      <a:schemeClr val="bg1">
                        <a:lumMod val="95000"/>
                      </a:schemeClr>
                    </a:solidFill>
                  </a:tcPr>
                </a:tc>
                <a:tc>
                  <a:txBody>
                    <a:bodyPr/>
                    <a:lstStyle/>
                    <a:p>
                      <a:pPr algn="ctr"/>
                      <a:r>
                        <a:rPr lang="en-US" sz="900" dirty="0" smtClean="0">
                          <a:latin typeface="Arial" charset="0"/>
                          <a:ea typeface="Arial" charset="0"/>
                          <a:cs typeface="Arial" charset="0"/>
                        </a:rPr>
                        <a:t>40%</a:t>
                      </a:r>
                      <a:endParaRPr lang="en-US" sz="900" dirty="0">
                        <a:latin typeface="Arial" charset="0"/>
                        <a:ea typeface="Arial" charset="0"/>
                        <a:cs typeface="Arial" charset="0"/>
                      </a:endParaRPr>
                    </a:p>
                  </a:txBody>
                  <a:tcPr>
                    <a:solidFill>
                      <a:schemeClr val="bg1">
                        <a:lumMod val="95000"/>
                      </a:schemeClr>
                    </a:solidFill>
                  </a:tcPr>
                </a:tc>
              </a:tr>
              <a:tr h="202754">
                <a:tc>
                  <a:txBody>
                    <a:bodyPr/>
                    <a:lstStyle/>
                    <a:p>
                      <a:endParaRPr lang="en-US" sz="900" dirty="0">
                        <a:latin typeface="Arial" charset="0"/>
                        <a:ea typeface="Arial" charset="0"/>
                        <a:cs typeface="Arial" charset="0"/>
                      </a:endParaRPr>
                    </a:p>
                  </a:txBody>
                  <a:tcPr>
                    <a:solidFill>
                      <a:schemeClr val="bg1">
                        <a:lumMod val="95000"/>
                      </a:schemeClr>
                    </a:solidFill>
                  </a:tcPr>
                </a:tc>
                <a:tc>
                  <a:txBody>
                    <a:bodyPr/>
                    <a:lstStyle/>
                    <a:p>
                      <a:r>
                        <a:rPr lang="en-US" sz="900" dirty="0" smtClean="0">
                          <a:latin typeface="Arial" charset="0"/>
                          <a:ea typeface="Arial" charset="0"/>
                          <a:cs typeface="Arial" charset="0"/>
                        </a:rPr>
                        <a:t>$100K+</a:t>
                      </a:r>
                      <a:endParaRPr lang="en-US" sz="900" dirty="0">
                        <a:latin typeface="Arial" charset="0"/>
                        <a:ea typeface="Arial" charset="0"/>
                        <a:cs typeface="Arial" charset="0"/>
                      </a:endParaRPr>
                    </a:p>
                  </a:txBody>
                  <a:tcPr>
                    <a:solidFill>
                      <a:schemeClr val="bg1">
                        <a:lumMod val="95000"/>
                      </a:schemeClr>
                    </a:solidFill>
                  </a:tcPr>
                </a:tc>
                <a:tc>
                  <a:txBody>
                    <a:bodyPr/>
                    <a:lstStyle/>
                    <a:p>
                      <a:pPr algn="ctr"/>
                      <a:r>
                        <a:rPr lang="en-US" sz="900" dirty="0" smtClean="0">
                          <a:latin typeface="Arial" charset="0"/>
                          <a:ea typeface="Arial" charset="0"/>
                          <a:cs typeface="Arial" charset="0"/>
                        </a:rPr>
                        <a:t>38%</a:t>
                      </a:r>
                      <a:endParaRPr lang="en-US" sz="900" dirty="0">
                        <a:latin typeface="Arial" charset="0"/>
                        <a:ea typeface="Arial" charset="0"/>
                        <a:cs typeface="Arial" charset="0"/>
                      </a:endParaRPr>
                    </a:p>
                  </a:txBody>
                  <a:tcPr>
                    <a:solidFill>
                      <a:schemeClr val="bg1">
                        <a:lumMod val="95000"/>
                      </a:schemeClr>
                    </a:solidFill>
                  </a:tcPr>
                </a:tc>
              </a:tr>
              <a:tr h="202754">
                <a:tc>
                  <a:txBody>
                    <a:bodyPr/>
                    <a:lstStyle/>
                    <a:p>
                      <a:r>
                        <a:rPr lang="en-US" sz="900" dirty="0" smtClean="0">
                          <a:latin typeface="Arial" charset="0"/>
                          <a:ea typeface="Arial" charset="0"/>
                          <a:cs typeface="Arial" charset="0"/>
                        </a:rPr>
                        <a:t>Region</a:t>
                      </a:r>
                      <a:endParaRPr lang="en-US" sz="900" dirty="0">
                        <a:latin typeface="Arial" charset="0"/>
                        <a:ea typeface="Arial" charset="0"/>
                        <a:cs typeface="Arial" charset="0"/>
                      </a:endParaRPr>
                    </a:p>
                  </a:txBody>
                  <a:tcPr>
                    <a:solidFill>
                      <a:schemeClr val="bg1">
                        <a:lumMod val="85000"/>
                      </a:schemeClr>
                    </a:solidFill>
                  </a:tcPr>
                </a:tc>
                <a:tc>
                  <a:txBody>
                    <a:bodyPr/>
                    <a:lstStyle/>
                    <a:p>
                      <a:r>
                        <a:rPr lang="en-US" sz="900" dirty="0" smtClean="0">
                          <a:latin typeface="Arial" charset="0"/>
                          <a:ea typeface="Arial" charset="0"/>
                          <a:cs typeface="Arial" charset="0"/>
                        </a:rPr>
                        <a:t>Northeast</a:t>
                      </a:r>
                      <a:endParaRPr lang="en-US" sz="900" dirty="0">
                        <a:latin typeface="Arial" charset="0"/>
                        <a:ea typeface="Arial" charset="0"/>
                        <a:cs typeface="Arial" charset="0"/>
                      </a:endParaRPr>
                    </a:p>
                  </a:txBody>
                  <a:tcPr>
                    <a:solidFill>
                      <a:schemeClr val="bg1">
                        <a:lumMod val="85000"/>
                      </a:schemeClr>
                    </a:solidFill>
                  </a:tcPr>
                </a:tc>
                <a:tc>
                  <a:txBody>
                    <a:bodyPr/>
                    <a:lstStyle/>
                    <a:p>
                      <a:pPr algn="ctr"/>
                      <a:r>
                        <a:rPr lang="en-US" sz="900" dirty="0" smtClean="0">
                          <a:latin typeface="Arial" charset="0"/>
                          <a:ea typeface="Arial" charset="0"/>
                          <a:cs typeface="Arial" charset="0"/>
                        </a:rPr>
                        <a:t>40%</a:t>
                      </a:r>
                      <a:endParaRPr lang="en-US" sz="900" dirty="0">
                        <a:latin typeface="Arial" charset="0"/>
                        <a:ea typeface="Arial" charset="0"/>
                        <a:cs typeface="Arial" charset="0"/>
                      </a:endParaRPr>
                    </a:p>
                  </a:txBody>
                  <a:tcPr>
                    <a:solidFill>
                      <a:schemeClr val="bg1">
                        <a:lumMod val="85000"/>
                      </a:schemeClr>
                    </a:solidFill>
                  </a:tcPr>
                </a:tc>
              </a:tr>
              <a:tr h="202754">
                <a:tc>
                  <a:txBody>
                    <a:bodyPr/>
                    <a:lstStyle/>
                    <a:p>
                      <a:endParaRPr lang="en-US" sz="900" dirty="0">
                        <a:latin typeface="Arial" charset="0"/>
                        <a:ea typeface="Arial" charset="0"/>
                        <a:cs typeface="Arial" charset="0"/>
                      </a:endParaRPr>
                    </a:p>
                  </a:txBody>
                  <a:tcPr>
                    <a:solidFill>
                      <a:schemeClr val="bg1">
                        <a:lumMod val="85000"/>
                      </a:schemeClr>
                    </a:solidFill>
                  </a:tcPr>
                </a:tc>
                <a:tc>
                  <a:txBody>
                    <a:bodyPr/>
                    <a:lstStyle/>
                    <a:p>
                      <a:r>
                        <a:rPr lang="en-US" sz="900" dirty="0" smtClean="0">
                          <a:latin typeface="Arial" charset="0"/>
                          <a:ea typeface="Arial" charset="0"/>
                          <a:cs typeface="Arial" charset="0"/>
                        </a:rPr>
                        <a:t>Midwest</a:t>
                      </a:r>
                      <a:endParaRPr lang="en-US" sz="900" dirty="0">
                        <a:latin typeface="Arial" charset="0"/>
                        <a:ea typeface="Arial" charset="0"/>
                        <a:cs typeface="Arial" charset="0"/>
                      </a:endParaRPr>
                    </a:p>
                  </a:txBody>
                  <a:tcPr>
                    <a:solidFill>
                      <a:schemeClr val="bg1">
                        <a:lumMod val="85000"/>
                      </a:schemeClr>
                    </a:solidFill>
                  </a:tcPr>
                </a:tc>
                <a:tc>
                  <a:txBody>
                    <a:bodyPr/>
                    <a:lstStyle/>
                    <a:p>
                      <a:pPr algn="ctr"/>
                      <a:r>
                        <a:rPr lang="en-US" sz="900" dirty="0" smtClean="0">
                          <a:latin typeface="Arial" charset="0"/>
                          <a:ea typeface="Arial" charset="0"/>
                          <a:cs typeface="Arial" charset="0"/>
                        </a:rPr>
                        <a:t>47%</a:t>
                      </a:r>
                      <a:endParaRPr lang="en-US" sz="900" dirty="0">
                        <a:latin typeface="Arial" charset="0"/>
                        <a:ea typeface="Arial" charset="0"/>
                        <a:cs typeface="Arial" charset="0"/>
                      </a:endParaRPr>
                    </a:p>
                  </a:txBody>
                  <a:tcPr>
                    <a:solidFill>
                      <a:schemeClr val="bg1">
                        <a:lumMod val="85000"/>
                      </a:schemeClr>
                    </a:solidFill>
                  </a:tcPr>
                </a:tc>
              </a:tr>
              <a:tr h="202754">
                <a:tc>
                  <a:txBody>
                    <a:bodyPr/>
                    <a:lstStyle/>
                    <a:p>
                      <a:endParaRPr lang="en-US" sz="900" dirty="0">
                        <a:latin typeface="Arial" charset="0"/>
                        <a:ea typeface="Arial" charset="0"/>
                        <a:cs typeface="Arial" charset="0"/>
                      </a:endParaRPr>
                    </a:p>
                  </a:txBody>
                  <a:tcPr>
                    <a:solidFill>
                      <a:schemeClr val="bg1">
                        <a:lumMod val="85000"/>
                      </a:schemeClr>
                    </a:solidFill>
                  </a:tcPr>
                </a:tc>
                <a:tc>
                  <a:txBody>
                    <a:bodyPr/>
                    <a:lstStyle/>
                    <a:p>
                      <a:r>
                        <a:rPr lang="en-US" sz="900" dirty="0" smtClean="0">
                          <a:latin typeface="Arial" charset="0"/>
                          <a:ea typeface="Arial" charset="0"/>
                          <a:cs typeface="Arial" charset="0"/>
                        </a:rPr>
                        <a:t>South</a:t>
                      </a:r>
                      <a:endParaRPr lang="en-US" sz="900" dirty="0">
                        <a:latin typeface="Arial" charset="0"/>
                        <a:ea typeface="Arial" charset="0"/>
                        <a:cs typeface="Arial" charset="0"/>
                      </a:endParaRPr>
                    </a:p>
                  </a:txBody>
                  <a:tcPr>
                    <a:solidFill>
                      <a:schemeClr val="bg1">
                        <a:lumMod val="85000"/>
                      </a:schemeClr>
                    </a:solidFill>
                  </a:tcPr>
                </a:tc>
                <a:tc>
                  <a:txBody>
                    <a:bodyPr/>
                    <a:lstStyle/>
                    <a:p>
                      <a:pPr algn="ctr"/>
                      <a:r>
                        <a:rPr lang="en-US" sz="900" dirty="0" smtClean="0">
                          <a:latin typeface="Arial" charset="0"/>
                          <a:ea typeface="Arial" charset="0"/>
                          <a:cs typeface="Arial" charset="0"/>
                        </a:rPr>
                        <a:t>44%</a:t>
                      </a:r>
                      <a:endParaRPr lang="en-US" sz="900" dirty="0">
                        <a:latin typeface="Arial" charset="0"/>
                        <a:ea typeface="Arial" charset="0"/>
                        <a:cs typeface="Arial" charset="0"/>
                      </a:endParaRPr>
                    </a:p>
                  </a:txBody>
                  <a:tcPr>
                    <a:solidFill>
                      <a:schemeClr val="bg1">
                        <a:lumMod val="85000"/>
                      </a:schemeClr>
                    </a:solidFill>
                  </a:tcPr>
                </a:tc>
              </a:tr>
              <a:tr h="202754">
                <a:tc>
                  <a:txBody>
                    <a:bodyPr/>
                    <a:lstStyle/>
                    <a:p>
                      <a:endParaRPr lang="en-US" sz="900" dirty="0">
                        <a:latin typeface="Arial" charset="0"/>
                        <a:ea typeface="Arial" charset="0"/>
                        <a:cs typeface="Arial" charset="0"/>
                      </a:endParaRPr>
                    </a:p>
                  </a:txBody>
                  <a:tcPr>
                    <a:solidFill>
                      <a:schemeClr val="bg1">
                        <a:lumMod val="85000"/>
                      </a:schemeClr>
                    </a:solidFill>
                  </a:tcPr>
                </a:tc>
                <a:tc>
                  <a:txBody>
                    <a:bodyPr/>
                    <a:lstStyle/>
                    <a:p>
                      <a:r>
                        <a:rPr lang="en-US" sz="900" dirty="0" smtClean="0">
                          <a:latin typeface="Arial" charset="0"/>
                          <a:ea typeface="Arial" charset="0"/>
                          <a:cs typeface="Arial" charset="0"/>
                        </a:rPr>
                        <a:t>West</a:t>
                      </a:r>
                      <a:endParaRPr lang="en-US" sz="900" dirty="0">
                        <a:latin typeface="Arial" charset="0"/>
                        <a:ea typeface="Arial" charset="0"/>
                        <a:cs typeface="Arial" charset="0"/>
                      </a:endParaRPr>
                    </a:p>
                  </a:txBody>
                  <a:tcPr>
                    <a:solidFill>
                      <a:schemeClr val="bg1">
                        <a:lumMod val="85000"/>
                      </a:schemeClr>
                    </a:solidFill>
                  </a:tcPr>
                </a:tc>
                <a:tc>
                  <a:txBody>
                    <a:bodyPr/>
                    <a:lstStyle/>
                    <a:p>
                      <a:pPr algn="ctr"/>
                      <a:r>
                        <a:rPr lang="en-US" sz="900" dirty="0" smtClean="0">
                          <a:latin typeface="Arial" charset="0"/>
                          <a:ea typeface="Arial" charset="0"/>
                          <a:cs typeface="Arial" charset="0"/>
                        </a:rPr>
                        <a:t>39%</a:t>
                      </a:r>
                      <a:endParaRPr lang="en-US" sz="900" dirty="0">
                        <a:latin typeface="Arial" charset="0"/>
                        <a:ea typeface="Arial" charset="0"/>
                        <a:cs typeface="Arial" charset="0"/>
                      </a:endParaRPr>
                    </a:p>
                  </a:txBody>
                  <a:tcPr>
                    <a:solidFill>
                      <a:schemeClr val="bg1">
                        <a:lumMod val="85000"/>
                      </a:schemeClr>
                    </a:solidFill>
                  </a:tcPr>
                </a:tc>
              </a:tr>
            </a:tbl>
          </a:graphicData>
        </a:graphic>
      </p:graphicFrame>
      <p:sp>
        <p:nvSpPr>
          <p:cNvPr id="13" name="Oval 12"/>
          <p:cNvSpPr/>
          <p:nvPr/>
        </p:nvSpPr>
        <p:spPr>
          <a:xfrm>
            <a:off x="3505200" y="2795488"/>
            <a:ext cx="421640" cy="38608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221073" y="2827790"/>
            <a:ext cx="1489255" cy="307777"/>
          </a:xfrm>
          <a:prstGeom prst="rect">
            <a:avLst/>
          </a:prstGeom>
          <a:noFill/>
          <a:ln>
            <a:solidFill>
              <a:srgbClr val="FF0000"/>
            </a:solidFill>
          </a:ln>
        </p:spPr>
        <p:txBody>
          <a:bodyPr wrap="none" rtlCol="0">
            <a:spAutoFit/>
          </a:bodyPr>
          <a:lstStyle/>
          <a:p>
            <a:pPr algn="ctr"/>
            <a:r>
              <a:rPr lang="en-US" sz="1400" b="1" i="1" dirty="0">
                <a:latin typeface="Arial" charset="0"/>
                <a:ea typeface="Arial" charset="0"/>
                <a:cs typeface="Arial" charset="0"/>
              </a:rPr>
              <a:t>Top 2 box: 43%</a:t>
            </a:r>
          </a:p>
        </p:txBody>
      </p:sp>
      <p:sp>
        <p:nvSpPr>
          <p:cNvPr id="15" name="Oval 14"/>
          <p:cNvSpPr/>
          <p:nvPr/>
        </p:nvSpPr>
        <p:spPr>
          <a:xfrm>
            <a:off x="4912360" y="3788878"/>
            <a:ext cx="421640" cy="38608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flipV="1">
            <a:off x="5121442" y="3135567"/>
            <a:ext cx="1738" cy="6303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3" idx="6"/>
            <a:endCxn id="14" idx="1"/>
          </p:cNvCxnSpPr>
          <p:nvPr/>
        </p:nvCxnSpPr>
        <p:spPr>
          <a:xfrm flipV="1">
            <a:off x="3926840" y="2981679"/>
            <a:ext cx="294233" cy="68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96537" y="4102315"/>
            <a:ext cx="748923" cy="230832"/>
          </a:xfrm>
          <a:prstGeom prst="rect">
            <a:avLst/>
          </a:prstGeom>
          <a:noFill/>
        </p:spPr>
        <p:txBody>
          <a:bodyPr wrap="none" rtlCol="0">
            <a:spAutoFit/>
          </a:bodyPr>
          <a:lstStyle/>
          <a:p>
            <a:pPr algn="r"/>
            <a:r>
              <a:rPr lang="en-US" sz="900" i="1" dirty="0" smtClean="0">
                <a:solidFill>
                  <a:schemeClr val="bg1"/>
                </a:solidFill>
                <a:latin typeface="Arial" charset="0"/>
                <a:ea typeface="Arial" charset="0"/>
                <a:cs typeface="Arial" charset="0"/>
              </a:rPr>
              <a:t>OCT 2016</a:t>
            </a:r>
            <a:r>
              <a:rPr lang="en-US" sz="900" i="1" dirty="0">
                <a:solidFill>
                  <a:schemeClr val="bg1"/>
                </a:solidFill>
                <a:latin typeface="Arial" charset="0"/>
                <a:ea typeface="Arial" charset="0"/>
                <a:cs typeface="Arial" charset="0"/>
              </a:rPr>
              <a:t>:</a:t>
            </a:r>
          </a:p>
        </p:txBody>
      </p:sp>
      <p:sp>
        <p:nvSpPr>
          <p:cNvPr id="19" name="TextBox 18"/>
          <p:cNvSpPr txBox="1"/>
          <p:nvPr/>
        </p:nvSpPr>
        <p:spPr>
          <a:xfrm>
            <a:off x="756328" y="4264968"/>
            <a:ext cx="415499" cy="230832"/>
          </a:xfrm>
          <a:prstGeom prst="rect">
            <a:avLst/>
          </a:prstGeom>
          <a:noFill/>
        </p:spPr>
        <p:txBody>
          <a:bodyPr wrap="none" rtlCol="0">
            <a:spAutoFit/>
          </a:bodyPr>
          <a:lstStyle/>
          <a:p>
            <a:pPr algn="ctr"/>
            <a:r>
              <a:rPr lang="en-US" sz="900" i="1" dirty="0">
                <a:solidFill>
                  <a:schemeClr val="bg1"/>
                </a:solidFill>
                <a:latin typeface="Arial" charset="0"/>
                <a:ea typeface="Arial" charset="0"/>
                <a:cs typeface="Arial" charset="0"/>
              </a:rPr>
              <a:t>50%</a:t>
            </a:r>
          </a:p>
        </p:txBody>
      </p:sp>
      <p:sp>
        <p:nvSpPr>
          <p:cNvPr id="20" name="TextBox 19"/>
          <p:cNvSpPr txBox="1"/>
          <p:nvPr/>
        </p:nvSpPr>
        <p:spPr>
          <a:xfrm>
            <a:off x="2146663" y="4264968"/>
            <a:ext cx="415499" cy="230832"/>
          </a:xfrm>
          <a:prstGeom prst="rect">
            <a:avLst/>
          </a:prstGeom>
          <a:noFill/>
        </p:spPr>
        <p:txBody>
          <a:bodyPr wrap="none" rtlCol="0">
            <a:spAutoFit/>
          </a:bodyPr>
          <a:lstStyle/>
          <a:p>
            <a:pPr algn="ctr"/>
            <a:r>
              <a:rPr lang="en-US" sz="900" i="1" dirty="0">
                <a:solidFill>
                  <a:schemeClr val="bg1"/>
                </a:solidFill>
                <a:latin typeface="Arial" charset="0"/>
                <a:ea typeface="Arial" charset="0"/>
                <a:cs typeface="Arial" charset="0"/>
              </a:rPr>
              <a:t>24%</a:t>
            </a:r>
          </a:p>
        </p:txBody>
      </p:sp>
      <p:sp>
        <p:nvSpPr>
          <p:cNvPr id="21" name="TextBox 20"/>
          <p:cNvSpPr txBox="1"/>
          <p:nvPr/>
        </p:nvSpPr>
        <p:spPr>
          <a:xfrm>
            <a:off x="3509890" y="4264968"/>
            <a:ext cx="415499" cy="230832"/>
          </a:xfrm>
          <a:prstGeom prst="rect">
            <a:avLst/>
          </a:prstGeom>
          <a:noFill/>
        </p:spPr>
        <p:txBody>
          <a:bodyPr wrap="none" rtlCol="0">
            <a:spAutoFit/>
          </a:bodyPr>
          <a:lstStyle/>
          <a:p>
            <a:pPr algn="ctr"/>
            <a:r>
              <a:rPr lang="en-US" sz="900" i="1" dirty="0">
                <a:solidFill>
                  <a:schemeClr val="bg1"/>
                </a:solidFill>
                <a:latin typeface="Arial" charset="0"/>
                <a:ea typeface="Arial" charset="0"/>
                <a:cs typeface="Arial" charset="0"/>
              </a:rPr>
              <a:t>19%</a:t>
            </a:r>
          </a:p>
        </p:txBody>
      </p:sp>
      <p:sp>
        <p:nvSpPr>
          <p:cNvPr id="22" name="TextBox 21"/>
          <p:cNvSpPr txBox="1"/>
          <p:nvPr/>
        </p:nvSpPr>
        <p:spPr>
          <a:xfrm>
            <a:off x="4997738" y="3961854"/>
            <a:ext cx="351379" cy="230832"/>
          </a:xfrm>
          <a:prstGeom prst="rect">
            <a:avLst/>
          </a:prstGeom>
          <a:noFill/>
        </p:spPr>
        <p:txBody>
          <a:bodyPr wrap="none" rtlCol="0">
            <a:spAutoFit/>
          </a:bodyPr>
          <a:lstStyle/>
          <a:p>
            <a:pPr algn="ctr"/>
            <a:r>
              <a:rPr lang="en-US" sz="900" i="1" dirty="0">
                <a:solidFill>
                  <a:schemeClr val="bg1"/>
                </a:solidFill>
                <a:latin typeface="Arial" charset="0"/>
                <a:ea typeface="Arial" charset="0"/>
                <a:cs typeface="Arial" charset="0"/>
              </a:rPr>
              <a:t>7%</a:t>
            </a:r>
          </a:p>
        </p:txBody>
      </p:sp>
      <p:sp>
        <p:nvSpPr>
          <p:cNvPr id="23" name="Oval 22"/>
          <p:cNvSpPr/>
          <p:nvPr/>
        </p:nvSpPr>
        <p:spPr>
          <a:xfrm>
            <a:off x="8204605" y="3037054"/>
            <a:ext cx="270599" cy="24279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8219845" y="3279852"/>
            <a:ext cx="244868" cy="21971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8219845" y="3958469"/>
            <a:ext cx="244868" cy="21971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93377" y="1369252"/>
            <a:ext cx="8763000" cy="707886"/>
          </a:xfrm>
          <a:prstGeom prst="rect">
            <a:avLst/>
          </a:prstGeom>
        </p:spPr>
        <p:txBody>
          <a:bodyPr wrap="square">
            <a:spAutoFit/>
          </a:bodyPr>
          <a:lstStyle/>
          <a:p>
            <a:pPr algn="ctr">
              <a:spcAft>
                <a:spcPts val="600"/>
              </a:spcAft>
            </a:pPr>
            <a:r>
              <a:rPr lang="en-US" sz="2000" dirty="0">
                <a:latin typeface="Arial" charset="0"/>
                <a:ea typeface="Arial" charset="0"/>
                <a:cs typeface="Arial" charset="0"/>
              </a:rPr>
              <a:t>One-third </a:t>
            </a:r>
            <a:r>
              <a:rPr lang="en-US" sz="2000" dirty="0" smtClean="0">
                <a:latin typeface="Arial" charset="0"/>
                <a:ea typeface="Arial" charset="0"/>
                <a:cs typeface="Arial" charset="0"/>
              </a:rPr>
              <a:t>say </a:t>
            </a:r>
            <a:r>
              <a:rPr lang="en-US" sz="2000" dirty="0">
                <a:latin typeface="Arial" charset="0"/>
                <a:ea typeface="Arial" charset="0"/>
                <a:cs typeface="Arial" charset="0"/>
              </a:rPr>
              <a:t>they would consider moving to a new city; one in ten say they are actively looking to move.</a:t>
            </a:r>
          </a:p>
        </p:txBody>
      </p:sp>
      <p:sp>
        <p:nvSpPr>
          <p:cNvPr id="26" name="Rectangle 25"/>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Rectangle 28"/>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Rectangle 29"/>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Rectangle 30"/>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Rectangle 31"/>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Rectangle 32"/>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
        <p:nvSpPr>
          <p:cNvPr id="35" name="TextBox 34"/>
          <p:cNvSpPr txBox="1"/>
          <p:nvPr/>
        </p:nvSpPr>
        <p:spPr>
          <a:xfrm>
            <a:off x="4929362" y="4246597"/>
            <a:ext cx="351379" cy="230832"/>
          </a:xfrm>
          <a:prstGeom prst="rect">
            <a:avLst/>
          </a:prstGeom>
          <a:noFill/>
        </p:spPr>
        <p:txBody>
          <a:bodyPr wrap="none" rtlCol="0">
            <a:spAutoFit/>
          </a:bodyPr>
          <a:lstStyle/>
          <a:p>
            <a:pPr algn="ctr"/>
            <a:r>
              <a:rPr lang="en-US" sz="900" i="1" dirty="0">
                <a:solidFill>
                  <a:schemeClr val="bg1"/>
                </a:solidFill>
                <a:latin typeface="Arial" charset="0"/>
                <a:ea typeface="Arial" charset="0"/>
                <a:cs typeface="Arial" charset="0"/>
              </a:rPr>
              <a:t>7</a:t>
            </a:r>
            <a:r>
              <a:rPr lang="en-US" sz="900" i="1" dirty="0" smtClean="0">
                <a:solidFill>
                  <a:schemeClr val="bg1"/>
                </a:solidFill>
                <a:latin typeface="Arial" charset="0"/>
                <a:ea typeface="Arial" charset="0"/>
                <a:cs typeface="Arial" charset="0"/>
              </a:rPr>
              <a:t>%</a:t>
            </a:r>
            <a:endParaRPr lang="en-US" sz="9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816116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200526"/>
            <a:ext cx="8233144" cy="677108"/>
          </a:xfrm>
          <a:prstGeom prst="rect">
            <a:avLst/>
          </a:prstGeom>
          <a:noFill/>
        </p:spPr>
        <p:txBody>
          <a:bodyPr wrap="square" rtlCol="0">
            <a:spAutoFit/>
          </a:bodyPr>
          <a:lstStyle/>
          <a:p>
            <a:r>
              <a:rPr lang="en-US" sz="3800" dirty="0" smtClean="0">
                <a:latin typeface="Arial" panose="020B0604020202020204" pitchFamily="34" charset="0"/>
                <a:cs typeface="Arial" panose="020B0604020202020204" pitchFamily="34" charset="0"/>
              </a:rPr>
              <a:t>MOVING CONSIDERATIONS</a:t>
            </a:r>
            <a:endParaRPr lang="en-US" sz="3800" dirty="0">
              <a:latin typeface="Arial" panose="020B0604020202020204" pitchFamily="34" charset="0"/>
              <a:cs typeface="Arial" panose="020B0604020202020204" pitchFamily="34" charset="0"/>
            </a:endParaRPr>
          </a:p>
        </p:txBody>
      </p:sp>
      <p:sp>
        <p:nvSpPr>
          <p:cNvPr id="27" name="Text Placeholder 3"/>
          <p:cNvSpPr>
            <a:spLocks noGrp="1"/>
          </p:cNvSpPr>
          <p:nvPr>
            <p:ph type="body" idx="11"/>
          </p:nvPr>
        </p:nvSpPr>
        <p:spPr>
          <a:xfrm>
            <a:off x="768131" y="1167002"/>
            <a:ext cx="7772400" cy="1066691"/>
          </a:xfrm>
        </p:spPr>
        <p:txBody>
          <a:bodyPr>
            <a:normAutofit/>
          </a:bodyPr>
          <a:lstStyle/>
          <a:p>
            <a:pPr algn="ctr"/>
            <a:r>
              <a:rPr lang="en-US" sz="2000" dirty="0">
                <a:latin typeface="Arial" charset="0"/>
                <a:ea typeface="Arial" charset="0"/>
                <a:cs typeface="Arial" charset="0"/>
              </a:rPr>
              <a:t>Affordability </a:t>
            </a:r>
            <a:r>
              <a:rPr lang="en-US" sz="2000" dirty="0" smtClean="0">
                <a:latin typeface="Arial" charset="0"/>
                <a:ea typeface="Arial" charset="0"/>
                <a:cs typeface="Arial" charset="0"/>
              </a:rPr>
              <a:t>surpasses </a:t>
            </a:r>
            <a:r>
              <a:rPr lang="en-US" sz="2000" dirty="0">
                <a:latin typeface="Arial" charset="0"/>
                <a:ea typeface="Arial" charset="0"/>
                <a:cs typeface="Arial" charset="0"/>
              </a:rPr>
              <a:t>other factors in terms of importance when considering a </a:t>
            </a:r>
            <a:r>
              <a:rPr lang="en-US" sz="2000" dirty="0" smtClean="0">
                <a:latin typeface="Arial" charset="0"/>
                <a:ea typeface="Arial" charset="0"/>
                <a:cs typeface="Arial" charset="0"/>
              </a:rPr>
              <a:t>place to </a:t>
            </a:r>
            <a:r>
              <a:rPr lang="en-US" sz="2000" dirty="0">
                <a:latin typeface="Arial" charset="0"/>
                <a:ea typeface="Arial" charset="0"/>
                <a:cs typeface="Arial" charset="0"/>
              </a:rPr>
              <a:t>live followed by family environment/schools and infrastructure/parks. </a:t>
            </a:r>
          </a:p>
        </p:txBody>
      </p:sp>
      <p:sp>
        <p:nvSpPr>
          <p:cNvPr id="16" name="Rectangle 15"/>
          <p:cNvSpPr/>
          <p:nvPr/>
        </p:nvSpPr>
        <p:spPr>
          <a:xfrm>
            <a:off x="1139933" y="3885049"/>
            <a:ext cx="3527051" cy="426720"/>
          </a:xfrm>
          <a:prstGeom prst="rect">
            <a:avLst/>
          </a:prstGeom>
          <a:solidFill>
            <a:srgbClr val="78AA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139933" y="4356220"/>
            <a:ext cx="3527051" cy="451895"/>
          </a:xfrm>
          <a:prstGeom prst="rect">
            <a:avLst/>
          </a:prstGeom>
          <a:solidFill>
            <a:srgbClr val="A8D4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184894" y="3885049"/>
            <a:ext cx="955039" cy="426720"/>
          </a:xfrm>
          <a:prstGeom prst="rect">
            <a:avLst/>
          </a:prstGeom>
          <a:solidFill>
            <a:srgbClr val="78AA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84894" y="4356220"/>
            <a:ext cx="955039" cy="451895"/>
          </a:xfrm>
          <a:prstGeom prst="rect">
            <a:avLst/>
          </a:prstGeom>
          <a:solidFill>
            <a:srgbClr val="A8D4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139933" y="3623429"/>
            <a:ext cx="3527051" cy="223520"/>
          </a:xfrm>
          <a:prstGeom prst="rect">
            <a:avLst/>
          </a:prstGeom>
          <a:solidFill>
            <a:srgbClr val="CC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184893" y="3623429"/>
            <a:ext cx="955040" cy="223520"/>
          </a:xfrm>
          <a:prstGeom prst="rect">
            <a:avLst/>
          </a:prstGeom>
          <a:solidFill>
            <a:srgbClr val="CC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2" name="Chart 21"/>
          <p:cNvGraphicFramePr/>
          <p:nvPr>
            <p:extLst>
              <p:ext uri="{D42A27DB-BD31-4B8C-83A1-F6EECF244321}">
                <p14:modId xmlns:p14="http://schemas.microsoft.com/office/powerpoint/2010/main" val="2106413440"/>
              </p:ext>
            </p:extLst>
          </p:nvPr>
        </p:nvGraphicFramePr>
        <p:xfrm>
          <a:off x="-199656" y="3077412"/>
          <a:ext cx="9347200" cy="3094908"/>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p:cNvSpPr/>
          <p:nvPr/>
        </p:nvSpPr>
        <p:spPr>
          <a:xfrm>
            <a:off x="1027500" y="2708019"/>
            <a:ext cx="6892887" cy="400110"/>
          </a:xfrm>
          <a:prstGeom prst="rect">
            <a:avLst/>
          </a:prstGeom>
        </p:spPr>
        <p:txBody>
          <a:bodyPr wrap="square">
            <a:spAutoFit/>
          </a:bodyPr>
          <a:lstStyle/>
          <a:p>
            <a:pPr algn="ctr"/>
            <a:r>
              <a:rPr lang="en-US" sz="1000" i="1" dirty="0" smtClean="0">
                <a:latin typeface="Arial" charset="0"/>
                <a:ea typeface="Arial" charset="0"/>
                <a:cs typeface="Arial" charset="0"/>
              </a:rPr>
              <a:t>Question: Please </a:t>
            </a:r>
            <a:r>
              <a:rPr lang="en-US" sz="1000" i="1" dirty="0">
                <a:latin typeface="Arial" charset="0"/>
                <a:ea typeface="Arial" charset="0"/>
                <a:cs typeface="Arial" charset="0"/>
              </a:rPr>
              <a:t>indicate how important each of the following items is in considering living in a large city. </a:t>
            </a:r>
            <a:endParaRPr lang="en-US" sz="1000" i="1" dirty="0" smtClean="0">
              <a:latin typeface="Arial" charset="0"/>
              <a:ea typeface="Arial" charset="0"/>
              <a:cs typeface="Arial" charset="0"/>
            </a:endParaRPr>
          </a:p>
          <a:p>
            <a:pPr algn="ctr"/>
            <a:r>
              <a:rPr lang="en-US" sz="1000" i="1" dirty="0" smtClean="0">
                <a:latin typeface="Arial" charset="0"/>
                <a:ea typeface="Arial" charset="0"/>
                <a:cs typeface="Arial" charset="0"/>
              </a:rPr>
              <a:t>Use </a:t>
            </a:r>
            <a:r>
              <a:rPr lang="en-US" sz="1000" i="1" dirty="0">
                <a:latin typeface="Arial" charset="0"/>
                <a:ea typeface="Arial" charset="0"/>
                <a:cs typeface="Arial" charset="0"/>
              </a:rPr>
              <a:t>a 0-10 scale with 0 being not important at all and 10 being extremely important.</a:t>
            </a:r>
          </a:p>
        </p:txBody>
      </p:sp>
      <p:sp>
        <p:nvSpPr>
          <p:cNvPr id="24" name="TextBox 23"/>
          <p:cNvSpPr txBox="1"/>
          <p:nvPr/>
        </p:nvSpPr>
        <p:spPr>
          <a:xfrm>
            <a:off x="470391" y="3613269"/>
            <a:ext cx="670376" cy="261610"/>
          </a:xfrm>
          <a:prstGeom prst="rect">
            <a:avLst/>
          </a:prstGeom>
          <a:noFill/>
        </p:spPr>
        <p:txBody>
          <a:bodyPr wrap="none" rtlCol="0">
            <a:spAutoFit/>
          </a:bodyPr>
          <a:lstStyle/>
          <a:p>
            <a:pPr algn="r"/>
            <a:r>
              <a:rPr lang="en-US" sz="1100" i="1" dirty="0">
                <a:latin typeface="Arial" charset="0"/>
                <a:ea typeface="Arial" charset="0"/>
                <a:cs typeface="Arial" charset="0"/>
              </a:rPr>
              <a:t>Primary</a:t>
            </a:r>
          </a:p>
        </p:txBody>
      </p:sp>
      <p:sp>
        <p:nvSpPr>
          <p:cNvPr id="25" name="TextBox 24"/>
          <p:cNvSpPr txBox="1"/>
          <p:nvPr/>
        </p:nvSpPr>
        <p:spPr>
          <a:xfrm>
            <a:off x="252228" y="3967573"/>
            <a:ext cx="898003" cy="261610"/>
          </a:xfrm>
          <a:prstGeom prst="rect">
            <a:avLst/>
          </a:prstGeom>
          <a:noFill/>
        </p:spPr>
        <p:txBody>
          <a:bodyPr wrap="none" rtlCol="0">
            <a:spAutoFit/>
          </a:bodyPr>
          <a:lstStyle/>
          <a:p>
            <a:pPr algn="r"/>
            <a:r>
              <a:rPr lang="en-US" sz="1100" i="1" dirty="0">
                <a:latin typeface="Arial" charset="0"/>
                <a:ea typeface="Arial" charset="0"/>
                <a:cs typeface="Arial" charset="0"/>
              </a:rPr>
              <a:t>Second tier</a:t>
            </a:r>
          </a:p>
        </p:txBody>
      </p:sp>
      <p:sp>
        <p:nvSpPr>
          <p:cNvPr id="38" name="TextBox 37"/>
          <p:cNvSpPr txBox="1"/>
          <p:nvPr/>
        </p:nvSpPr>
        <p:spPr>
          <a:xfrm>
            <a:off x="409322" y="4455286"/>
            <a:ext cx="740908" cy="261610"/>
          </a:xfrm>
          <a:prstGeom prst="rect">
            <a:avLst/>
          </a:prstGeom>
          <a:noFill/>
        </p:spPr>
        <p:txBody>
          <a:bodyPr wrap="none" rtlCol="0">
            <a:spAutoFit/>
          </a:bodyPr>
          <a:lstStyle/>
          <a:p>
            <a:pPr algn="r"/>
            <a:r>
              <a:rPr lang="en-US" sz="1100" i="1" dirty="0">
                <a:latin typeface="Arial" charset="0"/>
                <a:ea typeface="Arial" charset="0"/>
                <a:cs typeface="Arial" charset="0"/>
              </a:rPr>
              <a:t>Third tier</a:t>
            </a:r>
          </a:p>
        </p:txBody>
      </p:sp>
      <p:sp>
        <p:nvSpPr>
          <p:cNvPr id="39" name="TextBox 38"/>
          <p:cNvSpPr txBox="1"/>
          <p:nvPr/>
        </p:nvSpPr>
        <p:spPr>
          <a:xfrm>
            <a:off x="32342" y="3177298"/>
            <a:ext cx="1274708" cy="430887"/>
          </a:xfrm>
          <a:prstGeom prst="rect">
            <a:avLst/>
          </a:prstGeom>
          <a:noFill/>
        </p:spPr>
        <p:txBody>
          <a:bodyPr wrap="none" rtlCol="0">
            <a:spAutoFit/>
          </a:bodyPr>
          <a:lstStyle/>
          <a:p>
            <a:pPr algn="ctr"/>
            <a:r>
              <a:rPr lang="en-US" sz="1100" i="1" dirty="0">
                <a:latin typeface="Arial" charset="0"/>
                <a:ea typeface="Arial" charset="0"/>
                <a:cs typeface="Arial" charset="0"/>
              </a:rPr>
              <a:t>Communications</a:t>
            </a:r>
          </a:p>
          <a:p>
            <a:pPr algn="ctr"/>
            <a:r>
              <a:rPr lang="en-US" sz="1100" i="1" dirty="0">
                <a:latin typeface="Arial" charset="0"/>
                <a:ea typeface="Arial" charset="0"/>
                <a:cs typeface="Arial" charset="0"/>
              </a:rPr>
              <a:t>Prioritization</a:t>
            </a:r>
          </a:p>
        </p:txBody>
      </p:sp>
      <p:sp>
        <p:nvSpPr>
          <p:cNvPr id="28" name="Rectangle 27"/>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Rectangle 28"/>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Rectangle 29"/>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Rectangle 30"/>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Rectangle 31"/>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Rectangle 32"/>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33"/>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Tree>
    <p:extLst>
      <p:ext uri="{BB962C8B-B14F-4D97-AF65-F5344CB8AC3E}">
        <p14:creationId xmlns:p14="http://schemas.microsoft.com/office/powerpoint/2010/main" val="21583503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184484"/>
            <a:ext cx="8153400" cy="677108"/>
          </a:xfrm>
          <a:prstGeom prst="rect">
            <a:avLst/>
          </a:prstGeom>
          <a:noFill/>
        </p:spPr>
        <p:txBody>
          <a:bodyPr wrap="square" rtlCol="0">
            <a:spAutoFit/>
          </a:bodyPr>
          <a:lstStyle/>
          <a:p>
            <a:r>
              <a:rPr lang="en-US" sz="3800" dirty="0" smtClean="0">
                <a:latin typeface="Arial" panose="020B0604020202020204" pitchFamily="34" charset="0"/>
                <a:cs typeface="Arial" panose="020B0604020202020204" pitchFamily="34" charset="0"/>
              </a:rPr>
              <a:t>AFFORDABILTY</a:t>
            </a:r>
            <a:endParaRPr lang="en-US" sz="3800" dirty="0">
              <a:latin typeface="Arial" panose="020B0604020202020204" pitchFamily="34" charset="0"/>
              <a:cs typeface="Arial" panose="020B0604020202020204" pitchFamily="34" charset="0"/>
            </a:endParaRPr>
          </a:p>
        </p:txBody>
      </p:sp>
      <p:sp>
        <p:nvSpPr>
          <p:cNvPr id="15" name="Text Placeholder 3"/>
          <p:cNvSpPr>
            <a:spLocks noGrp="1"/>
          </p:cNvSpPr>
          <p:nvPr>
            <p:ph type="body" idx="11"/>
          </p:nvPr>
        </p:nvSpPr>
        <p:spPr>
          <a:xfrm>
            <a:off x="482600" y="1414782"/>
            <a:ext cx="8305800" cy="1066691"/>
          </a:xfrm>
        </p:spPr>
        <p:txBody>
          <a:bodyPr>
            <a:normAutofit/>
          </a:bodyPr>
          <a:lstStyle/>
          <a:p>
            <a:pPr algn="ctr"/>
            <a:r>
              <a:rPr lang="en-US" sz="2400" dirty="0">
                <a:latin typeface="Arial" charset="0"/>
                <a:ea typeface="Arial" charset="0"/>
                <a:cs typeface="Arial" charset="0"/>
              </a:rPr>
              <a:t>Dallas leads all cities tested on </a:t>
            </a:r>
            <a:r>
              <a:rPr lang="en-US" sz="2400" b="1" dirty="0">
                <a:latin typeface="Arial" charset="0"/>
                <a:ea typeface="Arial" charset="0"/>
                <a:cs typeface="Arial" charset="0"/>
              </a:rPr>
              <a:t>affordability</a:t>
            </a:r>
            <a:r>
              <a:rPr lang="en-US" sz="2400" dirty="0">
                <a:latin typeface="Arial" charset="0"/>
                <a:ea typeface="Arial" charset="0"/>
                <a:cs typeface="Arial" charset="0"/>
              </a:rPr>
              <a:t> – a key factor </a:t>
            </a:r>
            <a:r>
              <a:rPr lang="en-US" sz="2400" dirty="0" smtClean="0">
                <a:latin typeface="Arial" charset="0"/>
                <a:ea typeface="Arial" charset="0"/>
                <a:cs typeface="Arial" charset="0"/>
              </a:rPr>
              <a:t>in </a:t>
            </a:r>
            <a:r>
              <a:rPr lang="en-US" sz="2400" dirty="0">
                <a:latin typeface="Arial" charset="0"/>
                <a:ea typeface="Arial" charset="0"/>
                <a:cs typeface="Arial" charset="0"/>
              </a:rPr>
              <a:t>choice of city in which to live.</a:t>
            </a:r>
          </a:p>
        </p:txBody>
      </p:sp>
      <p:graphicFrame>
        <p:nvGraphicFramePr>
          <p:cNvPr id="16" name="Chart 15"/>
          <p:cNvGraphicFramePr/>
          <p:nvPr>
            <p:extLst>
              <p:ext uri="{D42A27DB-BD31-4B8C-83A1-F6EECF244321}">
                <p14:modId xmlns:p14="http://schemas.microsoft.com/office/powerpoint/2010/main" val="3709955463"/>
              </p:ext>
            </p:extLst>
          </p:nvPr>
        </p:nvGraphicFramePr>
        <p:xfrm>
          <a:off x="458500" y="2829454"/>
          <a:ext cx="8191500" cy="3094908"/>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p:cNvSpPr/>
          <p:nvPr/>
        </p:nvSpPr>
        <p:spPr>
          <a:xfrm>
            <a:off x="1352526" y="2495594"/>
            <a:ext cx="6491939" cy="276999"/>
          </a:xfrm>
          <a:prstGeom prst="rect">
            <a:avLst/>
          </a:prstGeom>
        </p:spPr>
        <p:txBody>
          <a:bodyPr wrap="square">
            <a:spAutoFit/>
          </a:bodyPr>
          <a:lstStyle/>
          <a:p>
            <a:pPr algn="ctr"/>
            <a:r>
              <a:rPr lang="en-US" sz="1200" i="1" dirty="0" smtClean="0">
                <a:latin typeface="Arial" charset="0"/>
                <a:ea typeface="Arial" charset="0"/>
                <a:cs typeface="Arial" charset="0"/>
              </a:rPr>
              <a:t>Question: Please </a:t>
            </a:r>
            <a:r>
              <a:rPr lang="en-US" sz="1200" i="1" dirty="0">
                <a:latin typeface="Arial" charset="0"/>
                <a:ea typeface="Arial" charset="0"/>
                <a:cs typeface="Arial" charset="0"/>
              </a:rPr>
              <a:t>rate how well the term below describes each of the following cities:</a:t>
            </a:r>
          </a:p>
        </p:txBody>
      </p:sp>
      <p:sp>
        <p:nvSpPr>
          <p:cNvPr id="18" name="TextBox 17"/>
          <p:cNvSpPr txBox="1"/>
          <p:nvPr/>
        </p:nvSpPr>
        <p:spPr>
          <a:xfrm>
            <a:off x="990600" y="3337792"/>
            <a:ext cx="487680" cy="276999"/>
          </a:xfrm>
          <a:prstGeom prst="rect">
            <a:avLst/>
          </a:prstGeom>
          <a:noFill/>
        </p:spPr>
        <p:txBody>
          <a:bodyPr wrap="square" rtlCol="0">
            <a:spAutoFit/>
          </a:bodyPr>
          <a:lstStyle/>
          <a:p>
            <a:r>
              <a:rPr lang="en-US" sz="1200" dirty="0">
                <a:latin typeface="Arial" charset="0"/>
                <a:ea typeface="Arial" charset="0"/>
                <a:cs typeface="Arial" charset="0"/>
              </a:rPr>
              <a:t>64%</a:t>
            </a:r>
          </a:p>
        </p:txBody>
      </p:sp>
      <p:sp>
        <p:nvSpPr>
          <p:cNvPr id="19" name="TextBox 18"/>
          <p:cNvSpPr txBox="1"/>
          <p:nvPr/>
        </p:nvSpPr>
        <p:spPr>
          <a:xfrm>
            <a:off x="2306778" y="3352800"/>
            <a:ext cx="487680" cy="276999"/>
          </a:xfrm>
          <a:prstGeom prst="rect">
            <a:avLst/>
          </a:prstGeom>
          <a:noFill/>
        </p:spPr>
        <p:txBody>
          <a:bodyPr wrap="square" rtlCol="0">
            <a:spAutoFit/>
          </a:bodyPr>
          <a:lstStyle/>
          <a:p>
            <a:r>
              <a:rPr lang="en-US" sz="1200" dirty="0">
                <a:latin typeface="Arial" charset="0"/>
                <a:ea typeface="Arial" charset="0"/>
                <a:cs typeface="Arial" charset="0"/>
              </a:rPr>
              <a:t>64%</a:t>
            </a:r>
          </a:p>
        </p:txBody>
      </p:sp>
      <p:sp>
        <p:nvSpPr>
          <p:cNvPr id="20" name="TextBox 19"/>
          <p:cNvSpPr txBox="1"/>
          <p:nvPr/>
        </p:nvSpPr>
        <p:spPr>
          <a:xfrm>
            <a:off x="3659520" y="3449459"/>
            <a:ext cx="487680" cy="276999"/>
          </a:xfrm>
          <a:prstGeom prst="rect">
            <a:avLst/>
          </a:prstGeom>
          <a:noFill/>
        </p:spPr>
        <p:txBody>
          <a:bodyPr wrap="square" rtlCol="0">
            <a:spAutoFit/>
          </a:bodyPr>
          <a:lstStyle/>
          <a:p>
            <a:r>
              <a:rPr lang="en-US" sz="1200" dirty="0">
                <a:latin typeface="Arial" charset="0"/>
                <a:ea typeface="Arial" charset="0"/>
                <a:cs typeface="Arial" charset="0"/>
              </a:rPr>
              <a:t>61%</a:t>
            </a:r>
          </a:p>
        </p:txBody>
      </p:sp>
      <p:sp>
        <p:nvSpPr>
          <p:cNvPr id="21" name="TextBox 20"/>
          <p:cNvSpPr txBox="1"/>
          <p:nvPr/>
        </p:nvSpPr>
        <p:spPr>
          <a:xfrm>
            <a:off x="4966063" y="3574896"/>
            <a:ext cx="487680" cy="276999"/>
          </a:xfrm>
          <a:prstGeom prst="rect">
            <a:avLst/>
          </a:prstGeom>
          <a:noFill/>
        </p:spPr>
        <p:txBody>
          <a:bodyPr wrap="square" rtlCol="0">
            <a:spAutoFit/>
          </a:bodyPr>
          <a:lstStyle/>
          <a:p>
            <a:r>
              <a:rPr lang="en-US" sz="1200" dirty="0">
                <a:latin typeface="Arial" charset="0"/>
                <a:ea typeface="Arial" charset="0"/>
                <a:cs typeface="Arial" charset="0"/>
              </a:rPr>
              <a:t>57%</a:t>
            </a:r>
          </a:p>
        </p:txBody>
      </p:sp>
      <p:sp>
        <p:nvSpPr>
          <p:cNvPr id="22" name="TextBox 21"/>
          <p:cNvSpPr txBox="1"/>
          <p:nvPr/>
        </p:nvSpPr>
        <p:spPr>
          <a:xfrm>
            <a:off x="6296830" y="4752201"/>
            <a:ext cx="487680" cy="276999"/>
          </a:xfrm>
          <a:prstGeom prst="rect">
            <a:avLst/>
          </a:prstGeom>
          <a:noFill/>
        </p:spPr>
        <p:txBody>
          <a:bodyPr wrap="square" rtlCol="0">
            <a:spAutoFit/>
          </a:bodyPr>
          <a:lstStyle/>
          <a:p>
            <a:r>
              <a:rPr lang="en-US" sz="1200" dirty="0">
                <a:latin typeface="Arial" charset="0"/>
                <a:ea typeface="Arial" charset="0"/>
                <a:cs typeface="Arial" charset="0"/>
              </a:rPr>
              <a:t>15%</a:t>
            </a:r>
          </a:p>
        </p:txBody>
      </p:sp>
      <p:sp>
        <p:nvSpPr>
          <p:cNvPr id="23" name="TextBox 22"/>
          <p:cNvSpPr txBox="1"/>
          <p:nvPr/>
        </p:nvSpPr>
        <p:spPr>
          <a:xfrm>
            <a:off x="7620000" y="4839789"/>
            <a:ext cx="487680" cy="276999"/>
          </a:xfrm>
          <a:prstGeom prst="rect">
            <a:avLst/>
          </a:prstGeom>
          <a:noFill/>
        </p:spPr>
        <p:txBody>
          <a:bodyPr wrap="square" rtlCol="0">
            <a:spAutoFit/>
          </a:bodyPr>
          <a:lstStyle/>
          <a:p>
            <a:r>
              <a:rPr lang="en-US" sz="1200" dirty="0">
                <a:latin typeface="Arial" charset="0"/>
                <a:ea typeface="Arial" charset="0"/>
                <a:cs typeface="Arial" charset="0"/>
              </a:rPr>
              <a:t>12%</a:t>
            </a:r>
          </a:p>
        </p:txBody>
      </p:sp>
      <p:sp>
        <p:nvSpPr>
          <p:cNvPr id="14" name="Rectangle 13"/>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Rectangle 23"/>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Rectangle 28"/>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Rectangle 29"/>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Tree>
    <p:extLst>
      <p:ext uri="{BB962C8B-B14F-4D97-AF65-F5344CB8AC3E}">
        <p14:creationId xmlns:p14="http://schemas.microsoft.com/office/powerpoint/2010/main" val="4191463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X:\Communications\Public\Graphic Design\Chamber\2016\TF Deck\Tomorrow Fund Graphic Elements\Hi-Res PNG\StrategicPlanPilla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883" y="1417081"/>
            <a:ext cx="6686397" cy="46012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14400" y="168442"/>
            <a:ext cx="82296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DALLAS REGIONAL CHAMBER</a:t>
            </a:r>
            <a:endParaRPr lang="en-US" sz="4000" dirty="0">
              <a:latin typeface="Arial" panose="020B0604020202020204" pitchFamily="34" charset="0"/>
              <a:cs typeface="Arial" panose="020B0604020202020204" pitchFamily="34" charset="0"/>
            </a:endParaRPr>
          </a:p>
        </p:txBody>
      </p:sp>
      <p:sp>
        <p:nvSpPr>
          <p:cNvPr id="12" name="Rectangle 11"/>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ectangle 20"/>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Tree>
    <p:extLst>
      <p:ext uri="{BB962C8B-B14F-4D97-AF65-F5344CB8AC3E}">
        <p14:creationId xmlns:p14="http://schemas.microsoft.com/office/powerpoint/2010/main" val="3778891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95400" y="1423737"/>
            <a:ext cx="6624463" cy="3235478"/>
          </a:xfrm>
          <a:prstGeom prst="rect">
            <a:avLst/>
          </a:prstGeom>
        </p:spPr>
      </p:pic>
      <p:pic>
        <p:nvPicPr>
          <p:cNvPr id="3" name="Picture 2" descr="imac.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800" y="1077647"/>
            <a:ext cx="7766815" cy="6161353"/>
          </a:xfrm>
          <a:prstGeom prst="rect">
            <a:avLst/>
          </a:prstGeom>
        </p:spPr>
      </p:pic>
      <p:sp>
        <p:nvSpPr>
          <p:cNvPr id="4" name="Rectangle 3"/>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
        <p:nvSpPr>
          <p:cNvPr id="11" name="TextBox 10"/>
          <p:cNvSpPr txBox="1"/>
          <p:nvPr/>
        </p:nvSpPr>
        <p:spPr>
          <a:xfrm>
            <a:off x="914400" y="167640"/>
            <a:ext cx="460235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CALCULATOR</a:t>
            </a:r>
            <a:endParaRPr lang="en-US" sz="4000" dirty="0">
              <a:latin typeface="Arial" panose="020B0604020202020204" pitchFamily="34" charset="0"/>
              <a:cs typeface="Arial" panose="020B0604020202020204" pitchFamily="34" charset="0"/>
            </a:endParaRPr>
          </a:p>
        </p:txBody>
      </p:sp>
      <p:sp>
        <p:nvSpPr>
          <p:cNvPr id="12" name="Rectangle 11"/>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 Placeholder 2"/>
          <p:cNvSpPr txBox="1">
            <a:spLocks/>
          </p:cNvSpPr>
          <p:nvPr/>
        </p:nvSpPr>
        <p:spPr>
          <a:xfrm>
            <a:off x="152400" y="5192460"/>
            <a:ext cx="9144000" cy="63976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b="1" dirty="0" smtClean="0">
                <a:solidFill>
                  <a:schemeClr val="tx1"/>
                </a:solidFill>
                <a:latin typeface="Arial Narrow" panose="020B0606020202030204" pitchFamily="34" charset="0"/>
              </a:rPr>
              <a:t>sayyestodallas.com/cost-calculator</a:t>
            </a:r>
            <a:r>
              <a:rPr lang="en-US" sz="2000" b="1" dirty="0">
                <a:solidFill>
                  <a:schemeClr val="tx1"/>
                </a:solidFill>
                <a:latin typeface="Arial Narrow" panose="020B0606020202030204" pitchFamily="34" charset="0"/>
              </a:rPr>
              <a:t>/</a:t>
            </a:r>
            <a:endParaRPr lang="en-US" sz="2000" b="1" dirty="0" smtClean="0">
              <a:solidFill>
                <a:schemeClr val="tx1"/>
              </a:solidFill>
              <a:latin typeface="Arial Narrow" panose="020B0606020202030204" pitchFamily="34" charset="0"/>
            </a:endParaRPr>
          </a:p>
        </p:txBody>
      </p:sp>
    </p:spTree>
    <p:extLst>
      <p:ext uri="{BB962C8B-B14F-4D97-AF65-F5344CB8AC3E}">
        <p14:creationId xmlns:p14="http://schemas.microsoft.com/office/powerpoint/2010/main" val="25792787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1316" y="1096690"/>
            <a:ext cx="7472829" cy="576929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
        <p:nvSpPr>
          <p:cNvPr id="5" name="Rectangle 4"/>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 name="Picture 2"/>
          <p:cNvPicPr>
            <a:picLocks noChangeAspect="1"/>
          </p:cNvPicPr>
          <p:nvPr/>
        </p:nvPicPr>
        <p:blipFill>
          <a:blip r:embed="rId5"/>
          <a:stretch>
            <a:fillRect/>
          </a:stretch>
        </p:blipFill>
        <p:spPr>
          <a:xfrm>
            <a:off x="2031742" y="304800"/>
            <a:ext cx="6391275" cy="1133475"/>
          </a:xfrm>
          <a:prstGeom prst="rect">
            <a:avLst/>
          </a:prstGeom>
        </p:spPr>
      </p:pic>
      <p:pic>
        <p:nvPicPr>
          <p:cNvPr id="11" name="Picture 10"/>
          <p:cNvPicPr>
            <a:picLocks noChangeAspect="1"/>
          </p:cNvPicPr>
          <p:nvPr/>
        </p:nvPicPr>
        <p:blipFill>
          <a:blip r:embed="rId6"/>
          <a:stretch>
            <a:fillRect/>
          </a:stretch>
        </p:blipFill>
        <p:spPr>
          <a:xfrm>
            <a:off x="7282959" y="76200"/>
            <a:ext cx="1724025" cy="419100"/>
          </a:xfrm>
          <a:prstGeom prst="rect">
            <a:avLst/>
          </a:prstGeom>
        </p:spPr>
      </p:pic>
    </p:spTree>
    <p:extLst>
      <p:ext uri="{BB962C8B-B14F-4D97-AF65-F5344CB8AC3E}">
        <p14:creationId xmlns:p14="http://schemas.microsoft.com/office/powerpoint/2010/main" val="2834383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
        <p:nvSpPr>
          <p:cNvPr id="11" name="TextBox 10"/>
          <p:cNvSpPr txBox="1"/>
          <p:nvPr/>
        </p:nvSpPr>
        <p:spPr>
          <a:xfrm>
            <a:off x="914400" y="167640"/>
            <a:ext cx="460235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LIVING</a:t>
            </a:r>
            <a:endParaRPr lang="en-US" sz="4000" dirty="0">
              <a:latin typeface="Arial" panose="020B0604020202020204" pitchFamily="34" charset="0"/>
              <a:cs typeface="Arial" panose="020B0604020202020204" pitchFamily="34" charset="0"/>
            </a:endParaRPr>
          </a:p>
        </p:txBody>
      </p:sp>
      <p:sp>
        <p:nvSpPr>
          <p:cNvPr id="12" name="Rectangle 11"/>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 Placeholder 2"/>
          <p:cNvSpPr txBox="1">
            <a:spLocks/>
          </p:cNvSpPr>
          <p:nvPr/>
        </p:nvSpPr>
        <p:spPr>
          <a:xfrm>
            <a:off x="152400" y="5192460"/>
            <a:ext cx="9144000" cy="63976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b="1" dirty="0" smtClean="0">
                <a:solidFill>
                  <a:schemeClr val="tx1"/>
                </a:solidFill>
                <a:latin typeface="Arial Narrow" panose="020B0606020202030204" pitchFamily="34" charset="0"/>
              </a:rPr>
              <a:t>sayyestodallas.com/cost-calculator</a:t>
            </a:r>
            <a:r>
              <a:rPr lang="en-US" sz="2000" b="1" dirty="0">
                <a:solidFill>
                  <a:schemeClr val="tx1"/>
                </a:solidFill>
                <a:latin typeface="Arial Narrow" panose="020B0606020202030204" pitchFamily="34" charset="0"/>
              </a:rPr>
              <a:t>/</a:t>
            </a:r>
            <a:endParaRPr lang="en-US" sz="2000" b="1" dirty="0" smtClean="0">
              <a:solidFill>
                <a:schemeClr val="tx1"/>
              </a:solidFill>
              <a:latin typeface="Arial Narrow" panose="020B0606020202030204" pitchFamily="34" charset="0"/>
            </a:endParaRPr>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32" t="6760" r="6683"/>
          <a:stretch/>
        </p:blipFill>
        <p:spPr bwMode="auto">
          <a:xfrm>
            <a:off x="1898330" y="1156473"/>
            <a:ext cx="5381145" cy="4029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imac.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5800" y="1077647"/>
            <a:ext cx="7766815" cy="6161353"/>
          </a:xfrm>
          <a:prstGeom prst="rect">
            <a:avLst/>
          </a:prstGeom>
        </p:spPr>
      </p:pic>
      <p:sp>
        <p:nvSpPr>
          <p:cNvPr id="16" name="Text Placeholder 2"/>
          <p:cNvSpPr txBox="1">
            <a:spLocks/>
          </p:cNvSpPr>
          <p:nvPr/>
        </p:nvSpPr>
        <p:spPr>
          <a:xfrm>
            <a:off x="152400" y="5181600"/>
            <a:ext cx="9144000" cy="63976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b="1" dirty="0" smtClean="0">
                <a:solidFill>
                  <a:schemeClr val="tx1"/>
                </a:solidFill>
                <a:latin typeface="Arial Narrow" panose="020B0606020202030204" pitchFamily="34" charset="0"/>
              </a:rPr>
              <a:t>sayyestodallas.com/living</a:t>
            </a:r>
          </a:p>
        </p:txBody>
      </p:sp>
    </p:spTree>
    <p:extLst>
      <p:ext uri="{BB962C8B-B14F-4D97-AF65-F5344CB8AC3E}">
        <p14:creationId xmlns:p14="http://schemas.microsoft.com/office/powerpoint/2010/main" val="2651239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
        <p:nvSpPr>
          <p:cNvPr id="11" name="TextBox 10"/>
          <p:cNvSpPr txBox="1"/>
          <p:nvPr/>
        </p:nvSpPr>
        <p:spPr>
          <a:xfrm>
            <a:off x="914400" y="167640"/>
            <a:ext cx="807161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DALLAS NEIGHBORHOODS</a:t>
            </a:r>
            <a:endParaRPr lang="en-US" sz="4000" dirty="0">
              <a:latin typeface="Arial" panose="020B0604020202020204" pitchFamily="34" charset="0"/>
              <a:cs typeface="Arial" panose="020B0604020202020204" pitchFamily="34" charset="0"/>
            </a:endParaRPr>
          </a:p>
        </p:txBody>
      </p:sp>
      <p:sp>
        <p:nvSpPr>
          <p:cNvPr id="12" name="Rectangle 11"/>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 Placeholder 2"/>
          <p:cNvSpPr txBox="1">
            <a:spLocks/>
          </p:cNvSpPr>
          <p:nvPr/>
        </p:nvSpPr>
        <p:spPr>
          <a:xfrm>
            <a:off x="152400" y="5192460"/>
            <a:ext cx="9144000" cy="63976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b="1" dirty="0" smtClean="0">
                <a:solidFill>
                  <a:schemeClr val="tx1"/>
                </a:solidFill>
                <a:latin typeface="Arial Narrow" panose="020B0606020202030204" pitchFamily="34" charset="0"/>
              </a:rPr>
              <a:t>sayyestodallas.com/cost-calculator</a:t>
            </a:r>
            <a:r>
              <a:rPr lang="en-US" sz="2000" b="1" dirty="0">
                <a:solidFill>
                  <a:schemeClr val="tx1"/>
                </a:solidFill>
                <a:latin typeface="Arial Narrow" panose="020B0606020202030204" pitchFamily="34" charset="0"/>
              </a:rPr>
              <a:t>/</a:t>
            </a:r>
            <a:endParaRPr lang="en-US" sz="2000" b="1" dirty="0" smtClean="0">
              <a:solidFill>
                <a:schemeClr val="tx1"/>
              </a:solidFill>
              <a:latin typeface="Arial Narrow" panose="020B0606020202030204" pitchFamily="34" charset="0"/>
            </a:endParaRPr>
          </a:p>
        </p:txBody>
      </p:sp>
      <p:pic>
        <p:nvPicPr>
          <p:cNvPr id="2" name="Picture 1"/>
          <p:cNvPicPr>
            <a:picLocks noChangeAspect="1"/>
          </p:cNvPicPr>
          <p:nvPr/>
        </p:nvPicPr>
        <p:blipFill>
          <a:blip r:embed="rId4"/>
          <a:stretch>
            <a:fillRect/>
          </a:stretch>
        </p:blipFill>
        <p:spPr>
          <a:xfrm>
            <a:off x="1858910" y="1385089"/>
            <a:ext cx="5301490" cy="3605250"/>
          </a:xfrm>
          <a:prstGeom prst="rect">
            <a:avLst/>
          </a:prstGeom>
        </p:spPr>
      </p:pic>
      <p:pic>
        <p:nvPicPr>
          <p:cNvPr id="3" name="Picture 2" descr="imac.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5800" y="1077647"/>
            <a:ext cx="7766815" cy="6161353"/>
          </a:xfrm>
          <a:prstGeom prst="rect">
            <a:avLst/>
          </a:prstGeom>
        </p:spPr>
      </p:pic>
    </p:spTree>
    <p:extLst>
      <p:ext uri="{BB962C8B-B14F-4D97-AF65-F5344CB8AC3E}">
        <p14:creationId xmlns:p14="http://schemas.microsoft.com/office/powerpoint/2010/main" val="38812976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
        <p:nvSpPr>
          <p:cNvPr id="11" name="TextBox 10"/>
          <p:cNvSpPr txBox="1"/>
          <p:nvPr/>
        </p:nvSpPr>
        <p:spPr>
          <a:xfrm>
            <a:off x="914400" y="167640"/>
            <a:ext cx="807161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URBAN LIVING</a:t>
            </a:r>
            <a:endParaRPr lang="en-US" sz="4000" dirty="0">
              <a:latin typeface="Arial" panose="020B0604020202020204" pitchFamily="34" charset="0"/>
              <a:cs typeface="Arial" panose="020B0604020202020204" pitchFamily="34" charset="0"/>
            </a:endParaRPr>
          </a:p>
        </p:txBody>
      </p:sp>
      <p:sp>
        <p:nvSpPr>
          <p:cNvPr id="12" name="Rectangle 11"/>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3" name="Picture 12"/>
          <p:cNvPicPr>
            <a:picLocks noChangeAspect="1"/>
          </p:cNvPicPr>
          <p:nvPr/>
        </p:nvPicPr>
        <p:blipFill>
          <a:blip r:embed="rId4"/>
          <a:stretch>
            <a:fillRect/>
          </a:stretch>
        </p:blipFill>
        <p:spPr>
          <a:xfrm>
            <a:off x="1730813" y="1403716"/>
            <a:ext cx="5716180" cy="3586623"/>
          </a:xfrm>
          <a:prstGeom prst="rect">
            <a:avLst/>
          </a:prstGeom>
        </p:spPr>
      </p:pic>
      <p:pic>
        <p:nvPicPr>
          <p:cNvPr id="3" name="Picture 2" descr="imac.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5800" y="1077647"/>
            <a:ext cx="7766815" cy="6161353"/>
          </a:xfrm>
          <a:prstGeom prst="rect">
            <a:avLst/>
          </a:prstGeom>
        </p:spPr>
      </p:pic>
    </p:spTree>
    <p:extLst>
      <p:ext uri="{BB962C8B-B14F-4D97-AF65-F5344CB8AC3E}">
        <p14:creationId xmlns:p14="http://schemas.microsoft.com/office/powerpoint/2010/main" val="9939796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
        <p:nvSpPr>
          <p:cNvPr id="11" name="TextBox 10"/>
          <p:cNvSpPr txBox="1"/>
          <p:nvPr/>
        </p:nvSpPr>
        <p:spPr>
          <a:xfrm>
            <a:off x="914400" y="167640"/>
            <a:ext cx="460235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EDUCATION</a:t>
            </a:r>
            <a:endParaRPr lang="en-US" sz="4000" dirty="0">
              <a:latin typeface="Arial" panose="020B0604020202020204" pitchFamily="34" charset="0"/>
              <a:cs typeface="Arial" panose="020B0604020202020204" pitchFamily="34" charset="0"/>
            </a:endParaRPr>
          </a:p>
        </p:txBody>
      </p:sp>
      <p:sp>
        <p:nvSpPr>
          <p:cNvPr id="12" name="Rectangle 11"/>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Picture 14"/>
          <p:cNvPicPr>
            <a:picLocks noChangeAspect="1"/>
          </p:cNvPicPr>
          <p:nvPr/>
        </p:nvPicPr>
        <p:blipFill>
          <a:blip r:embed="rId4"/>
          <a:stretch>
            <a:fillRect/>
          </a:stretch>
        </p:blipFill>
        <p:spPr>
          <a:xfrm>
            <a:off x="1252528" y="1437909"/>
            <a:ext cx="6716388" cy="3302533"/>
          </a:xfrm>
          <a:prstGeom prst="rect">
            <a:avLst/>
          </a:prstGeom>
        </p:spPr>
      </p:pic>
      <p:pic>
        <p:nvPicPr>
          <p:cNvPr id="3" name="Picture 2" descr="imac.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5800" y="1077647"/>
            <a:ext cx="7766815" cy="6161353"/>
          </a:xfrm>
          <a:prstGeom prst="rect">
            <a:avLst/>
          </a:prstGeom>
        </p:spPr>
      </p:pic>
      <p:sp>
        <p:nvSpPr>
          <p:cNvPr id="16" name="Text Placeholder 2"/>
          <p:cNvSpPr txBox="1">
            <a:spLocks/>
          </p:cNvSpPr>
          <p:nvPr/>
        </p:nvSpPr>
        <p:spPr>
          <a:xfrm>
            <a:off x="152400" y="5192460"/>
            <a:ext cx="9144000" cy="63976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b="1" dirty="0" smtClean="0">
                <a:solidFill>
                  <a:schemeClr val="tx1"/>
                </a:solidFill>
                <a:latin typeface="Arial Narrow" panose="020B0606020202030204" pitchFamily="34" charset="0"/>
              </a:rPr>
              <a:t>sayyestodallas.com/living/education</a:t>
            </a:r>
            <a:endParaRPr lang="en-US" sz="2000" b="1" dirty="0" smtClean="0">
              <a:solidFill>
                <a:schemeClr val="tx1"/>
              </a:solidFill>
              <a:latin typeface="Arial Narrow" panose="020B0606020202030204" pitchFamily="34" charset="0"/>
            </a:endParaRPr>
          </a:p>
        </p:txBody>
      </p:sp>
    </p:spTree>
    <p:extLst>
      <p:ext uri="{BB962C8B-B14F-4D97-AF65-F5344CB8AC3E}">
        <p14:creationId xmlns:p14="http://schemas.microsoft.com/office/powerpoint/2010/main" val="34596755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240168" y="1420504"/>
            <a:ext cx="6837032" cy="3592259"/>
          </a:xfrm>
          <a:prstGeom prst="rect">
            <a:avLst/>
          </a:prstGeom>
        </p:spPr>
      </p:pic>
      <p:pic>
        <p:nvPicPr>
          <p:cNvPr id="3" name="Picture 2" descr="imac.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800" y="1077647"/>
            <a:ext cx="7766815" cy="6161353"/>
          </a:xfrm>
          <a:prstGeom prst="rect">
            <a:avLst/>
          </a:prstGeom>
        </p:spPr>
      </p:pic>
      <p:sp>
        <p:nvSpPr>
          <p:cNvPr id="4" name="Rectangle 3"/>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
        <p:nvSpPr>
          <p:cNvPr id="11" name="TextBox 10"/>
          <p:cNvSpPr txBox="1"/>
          <p:nvPr/>
        </p:nvSpPr>
        <p:spPr>
          <a:xfrm>
            <a:off x="914400" y="167640"/>
            <a:ext cx="8219408"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GETTING AROUND</a:t>
            </a:r>
            <a:endParaRPr lang="en-US" sz="4000" dirty="0">
              <a:latin typeface="Arial" panose="020B0604020202020204" pitchFamily="34" charset="0"/>
              <a:cs typeface="Arial" panose="020B0604020202020204" pitchFamily="34" charset="0"/>
            </a:endParaRPr>
          </a:p>
        </p:txBody>
      </p:sp>
      <p:sp>
        <p:nvSpPr>
          <p:cNvPr id="12" name="Rectangle 11"/>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
          <p:cNvSpPr txBox="1">
            <a:spLocks/>
          </p:cNvSpPr>
          <p:nvPr/>
        </p:nvSpPr>
        <p:spPr>
          <a:xfrm>
            <a:off x="152400" y="5192460"/>
            <a:ext cx="9144000" cy="63976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b="1" dirty="0" smtClean="0">
                <a:solidFill>
                  <a:schemeClr val="tx1"/>
                </a:solidFill>
                <a:latin typeface="Arial Narrow" panose="020B0606020202030204" pitchFamily="34" charset="0"/>
              </a:rPr>
              <a:t>sayyestodallas.com/</a:t>
            </a:r>
            <a:r>
              <a:rPr lang="en-US" sz="2000" b="1" dirty="0" smtClean="0">
                <a:solidFill>
                  <a:schemeClr val="tx1"/>
                </a:solidFill>
                <a:latin typeface="Arial Narrow" panose="020B0606020202030204" pitchFamily="34" charset="0"/>
              </a:rPr>
              <a:t>living/getting-around</a:t>
            </a:r>
            <a:endParaRPr lang="en-US" sz="2000" b="1" dirty="0" smtClean="0">
              <a:solidFill>
                <a:schemeClr val="tx1"/>
              </a:solidFill>
              <a:latin typeface="Arial Narrow" panose="020B0606020202030204" pitchFamily="34" charset="0"/>
            </a:endParaRPr>
          </a:p>
        </p:txBody>
      </p:sp>
    </p:spTree>
    <p:extLst>
      <p:ext uri="{BB962C8B-B14F-4D97-AF65-F5344CB8AC3E}">
        <p14:creationId xmlns:p14="http://schemas.microsoft.com/office/powerpoint/2010/main" val="6964008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44304" y="1373046"/>
            <a:ext cx="6418686" cy="3705058"/>
          </a:xfrm>
          <a:prstGeom prst="rect">
            <a:avLst/>
          </a:prstGeom>
        </p:spPr>
      </p:pic>
      <p:pic>
        <p:nvPicPr>
          <p:cNvPr id="3" name="Picture 2" descr="imac.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800" y="1077647"/>
            <a:ext cx="7766815" cy="6161353"/>
          </a:xfrm>
          <a:prstGeom prst="rect">
            <a:avLst/>
          </a:prstGeom>
        </p:spPr>
      </p:pic>
      <p:sp>
        <p:nvSpPr>
          <p:cNvPr id="4" name="Rectangle 3"/>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
        <p:nvSpPr>
          <p:cNvPr id="11" name="TextBox 10"/>
          <p:cNvSpPr txBox="1"/>
          <p:nvPr/>
        </p:nvSpPr>
        <p:spPr>
          <a:xfrm>
            <a:off x="914400" y="167640"/>
            <a:ext cx="8219408"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PARKS &amp; OUTDOORS</a:t>
            </a:r>
            <a:endParaRPr lang="en-US" sz="4000" dirty="0">
              <a:latin typeface="Arial" panose="020B0604020202020204" pitchFamily="34" charset="0"/>
              <a:cs typeface="Arial" panose="020B0604020202020204" pitchFamily="34" charset="0"/>
            </a:endParaRPr>
          </a:p>
        </p:txBody>
      </p:sp>
      <p:sp>
        <p:nvSpPr>
          <p:cNvPr id="12" name="Rectangle 11"/>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
          <p:cNvSpPr txBox="1">
            <a:spLocks/>
          </p:cNvSpPr>
          <p:nvPr/>
        </p:nvSpPr>
        <p:spPr>
          <a:xfrm>
            <a:off x="152400" y="5192460"/>
            <a:ext cx="9144000" cy="63976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b="1" dirty="0" smtClean="0">
                <a:solidFill>
                  <a:schemeClr val="tx1"/>
                </a:solidFill>
                <a:latin typeface="Arial Narrow" panose="020B0606020202030204" pitchFamily="34" charset="0"/>
              </a:rPr>
              <a:t>sayyestodallas.com/parks-outdoors</a:t>
            </a:r>
            <a:endParaRPr lang="en-US" sz="2000" b="1" dirty="0" smtClean="0">
              <a:solidFill>
                <a:schemeClr val="tx1"/>
              </a:solidFill>
              <a:latin typeface="Arial Narrow" panose="020B0606020202030204" pitchFamily="34" charset="0"/>
            </a:endParaRPr>
          </a:p>
        </p:txBody>
      </p:sp>
    </p:spTree>
    <p:extLst>
      <p:ext uri="{BB962C8B-B14F-4D97-AF65-F5344CB8AC3E}">
        <p14:creationId xmlns:p14="http://schemas.microsoft.com/office/powerpoint/2010/main" val="6099651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52400"/>
            <a:ext cx="4114800" cy="109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43200" y="871624"/>
            <a:ext cx="2009439" cy="369332"/>
          </a:xfrm>
          <a:prstGeom prst="rect">
            <a:avLst/>
          </a:prstGeom>
          <a:noFill/>
        </p:spPr>
        <p:txBody>
          <a:bodyPr wrap="square" rtlCol="0">
            <a:spAutoFit/>
          </a:bodyPr>
          <a:lstStyle/>
          <a:p>
            <a:r>
              <a:rPr lang="en-US" b="1" dirty="0" smtClean="0">
                <a:solidFill>
                  <a:srgbClr val="8F096F"/>
                </a:solidFill>
                <a:latin typeface="Arial Narrow" panose="020B0606020202030204" pitchFamily="34" charset="0"/>
              </a:rPr>
              <a:t>ESSENTIALS GUIDE</a:t>
            </a:r>
            <a:endParaRPr lang="en-US" b="1" dirty="0">
              <a:solidFill>
                <a:srgbClr val="8F096F"/>
              </a:solidFill>
              <a:latin typeface="Arial Narrow" panose="020B0606020202030204" pitchFamily="34" charset="0"/>
            </a:endParaRPr>
          </a:p>
        </p:txBody>
      </p:sp>
      <p:sp>
        <p:nvSpPr>
          <p:cNvPr id="5" name="TextBox 4"/>
          <p:cNvSpPr txBox="1"/>
          <p:nvPr/>
        </p:nvSpPr>
        <p:spPr>
          <a:xfrm>
            <a:off x="5334000" y="568060"/>
            <a:ext cx="3733800" cy="523220"/>
          </a:xfrm>
          <a:prstGeom prst="rect">
            <a:avLst/>
          </a:prstGeom>
          <a:noFill/>
        </p:spPr>
        <p:txBody>
          <a:bodyPr wrap="square" rtlCol="0">
            <a:spAutoFit/>
          </a:bodyPr>
          <a:lstStyle/>
          <a:p>
            <a:pPr algn="r"/>
            <a:r>
              <a:rPr lang="en-US" sz="1400" dirty="0" smtClean="0">
                <a:latin typeface="Arial Narrow" panose="020B0606020202030204" pitchFamily="34" charset="0"/>
              </a:rPr>
              <a:t>Essential information you can share with your candidates about all the reasons to </a:t>
            </a:r>
            <a:r>
              <a:rPr lang="en-US" sz="1400" b="1" i="1" dirty="0" smtClean="0">
                <a:solidFill>
                  <a:srgbClr val="8F096F"/>
                </a:solidFill>
                <a:latin typeface="Arial Narrow" panose="020B0606020202030204" pitchFamily="34" charset="0"/>
              </a:rPr>
              <a:t>Say Yes To Dallas</a:t>
            </a:r>
            <a:endParaRPr lang="en-US" sz="1400" b="1" i="1" dirty="0">
              <a:solidFill>
                <a:srgbClr val="8F096F"/>
              </a:solidFill>
              <a:latin typeface="Arial Narrow" panose="020B0606020202030204" pitchFamily="34" charset="0"/>
            </a:endParaRPr>
          </a:p>
        </p:txBody>
      </p:sp>
      <p:pic>
        <p:nvPicPr>
          <p:cNvPr id="2052" name="Picture 4" descr="http://2q2gfd1oppbw3cwrb21r6wky.wpengine.netdna-cdn.com/wp-content/uploads/2017/03/555-ross-ave-city-pool-690x4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399" y="1447800"/>
            <a:ext cx="236601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2q2gfd1oppbw3cwrb21r6wky.wpengine.netdna-cdn.com/wp-content/uploads/2017/06/MaeganHollowayTrudgett-MyDallasStory2A5A4412-Toolkit-Size--e1504281214908-690x4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6590" y="1448332"/>
            <a:ext cx="236601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2q2gfd1oppbw3cwrb21r6wky.wpengine.netdna-cdn.com/wp-content/uploads/2017/06/ParkingDay-690x4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5990" y="1460207"/>
            <a:ext cx="236601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2q2gfd1oppbw3cwrb21r6wky.wpengine.netdna-cdn.com/wp-content/uploads/2017/03/DeepEllum_DallasRelocation-KD-4-1-690x4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087" y="3124200"/>
            <a:ext cx="236601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2q2gfd1oppbw3cwrb21r6wky.wpengine.netdna-cdn.com/wp-content/uploads/2017/09/Dragon-Park-Statue--690x4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69897" y="3124200"/>
            <a:ext cx="236601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2q2gfd1oppbw3cwrb21r6wky.wpengine.netdna-cdn.com/wp-content/uploads/2017/06/move-2481718_1920-690x4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15990" y="3124200"/>
            <a:ext cx="236601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2q2gfd1oppbw3cwrb21r6wky.wpengine.netdna-cdn.com/wp-content/uploads/2017/06/to-do-2607082_1920-690x40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 y="4724400"/>
            <a:ext cx="236601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2q2gfd1oppbw3cwrb21r6wky.wpengine.netdna-cdn.com/wp-content/uploads/2017/06/rule-breaker-1892968_1920-690x40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15990" y="4724400"/>
            <a:ext cx="236601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http://2q2gfd1oppbw3cwrb21r6wky.wpengine.netdna-cdn.com/wp-content/uploads/2017/09/ipad-tablet-technology-touch-1-690x40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82762" y="4724400"/>
            <a:ext cx="2366010" cy="1371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9700" y="2783775"/>
            <a:ext cx="1905000" cy="276999"/>
          </a:xfrm>
          <a:prstGeom prst="rect">
            <a:avLst/>
          </a:prstGeom>
          <a:noFill/>
        </p:spPr>
        <p:txBody>
          <a:bodyPr wrap="square" rtlCol="0">
            <a:spAutoFit/>
          </a:bodyPr>
          <a:lstStyle/>
          <a:p>
            <a:r>
              <a:rPr lang="en-US" sz="1200" b="1" dirty="0" smtClean="0">
                <a:latin typeface="Arial Narrow" panose="020B0606020202030204" pitchFamily="34" charset="0"/>
              </a:rPr>
              <a:t>DALLAS REGIONAL MAP</a:t>
            </a:r>
            <a:endParaRPr lang="en-US" sz="1200" b="1" dirty="0">
              <a:latin typeface="Arial Narrow" panose="020B0606020202030204" pitchFamily="34" charset="0"/>
            </a:endParaRPr>
          </a:p>
        </p:txBody>
      </p:sp>
      <p:sp>
        <p:nvSpPr>
          <p:cNvPr id="19" name="TextBox 18"/>
          <p:cNvSpPr txBox="1"/>
          <p:nvPr/>
        </p:nvSpPr>
        <p:spPr>
          <a:xfrm>
            <a:off x="3071750" y="2831807"/>
            <a:ext cx="2495179" cy="276999"/>
          </a:xfrm>
          <a:prstGeom prst="rect">
            <a:avLst/>
          </a:prstGeom>
          <a:noFill/>
        </p:spPr>
        <p:txBody>
          <a:bodyPr wrap="square" rtlCol="0">
            <a:spAutoFit/>
          </a:bodyPr>
          <a:lstStyle/>
          <a:p>
            <a:r>
              <a:rPr lang="en-US" sz="1200" b="1" dirty="0" smtClean="0">
                <a:latin typeface="Arial Narrow" panose="020B0606020202030204" pitchFamily="34" charset="0"/>
              </a:rPr>
              <a:t>MY DALLAS STORY TESTIMONIALS</a:t>
            </a:r>
            <a:endParaRPr lang="en-US" sz="1200" b="1" dirty="0">
              <a:latin typeface="Arial Narrow" panose="020B0606020202030204" pitchFamily="34" charset="0"/>
            </a:endParaRPr>
          </a:p>
        </p:txBody>
      </p:sp>
      <p:sp>
        <p:nvSpPr>
          <p:cNvPr id="20" name="TextBox 19"/>
          <p:cNvSpPr txBox="1"/>
          <p:nvPr/>
        </p:nvSpPr>
        <p:spPr>
          <a:xfrm>
            <a:off x="5944740" y="2818439"/>
            <a:ext cx="2495179" cy="276999"/>
          </a:xfrm>
          <a:prstGeom prst="rect">
            <a:avLst/>
          </a:prstGeom>
          <a:noFill/>
        </p:spPr>
        <p:txBody>
          <a:bodyPr wrap="square" rtlCol="0">
            <a:spAutoFit/>
          </a:bodyPr>
          <a:lstStyle/>
          <a:p>
            <a:r>
              <a:rPr lang="en-US" sz="1200" b="1" dirty="0" smtClean="0">
                <a:latin typeface="Arial Narrow" panose="020B0606020202030204" pitchFamily="34" charset="0"/>
              </a:rPr>
              <a:t>DALLAS MYTHBUSTERS</a:t>
            </a:r>
            <a:endParaRPr lang="en-US" sz="1200" b="1" dirty="0">
              <a:latin typeface="Arial Narrow" panose="020B0606020202030204" pitchFamily="34" charset="0"/>
            </a:endParaRPr>
          </a:p>
        </p:txBody>
      </p:sp>
      <p:sp>
        <p:nvSpPr>
          <p:cNvPr id="21" name="TextBox 20"/>
          <p:cNvSpPr txBox="1"/>
          <p:nvPr/>
        </p:nvSpPr>
        <p:spPr>
          <a:xfrm>
            <a:off x="385950" y="4431475"/>
            <a:ext cx="2495179" cy="276999"/>
          </a:xfrm>
          <a:prstGeom prst="rect">
            <a:avLst/>
          </a:prstGeom>
          <a:noFill/>
        </p:spPr>
        <p:txBody>
          <a:bodyPr wrap="square" rtlCol="0">
            <a:spAutoFit/>
          </a:bodyPr>
          <a:lstStyle/>
          <a:p>
            <a:r>
              <a:rPr lang="en-US" sz="1200" b="1" dirty="0" smtClean="0">
                <a:latin typeface="Arial Narrow" panose="020B0606020202030204" pitchFamily="34" charset="0"/>
              </a:rPr>
              <a:t>WEEKEND GUIDE</a:t>
            </a:r>
            <a:endParaRPr lang="en-US" sz="1200" b="1" dirty="0">
              <a:latin typeface="Arial Narrow" panose="020B0606020202030204" pitchFamily="34" charset="0"/>
            </a:endParaRPr>
          </a:p>
        </p:txBody>
      </p:sp>
      <p:sp>
        <p:nvSpPr>
          <p:cNvPr id="22" name="TextBox 21"/>
          <p:cNvSpPr txBox="1"/>
          <p:nvPr/>
        </p:nvSpPr>
        <p:spPr>
          <a:xfrm>
            <a:off x="3094427" y="4433500"/>
            <a:ext cx="2495179" cy="276999"/>
          </a:xfrm>
          <a:prstGeom prst="rect">
            <a:avLst/>
          </a:prstGeom>
          <a:noFill/>
        </p:spPr>
        <p:txBody>
          <a:bodyPr wrap="square" rtlCol="0">
            <a:spAutoFit/>
          </a:bodyPr>
          <a:lstStyle/>
          <a:p>
            <a:r>
              <a:rPr lang="en-US" sz="1200" b="1" dirty="0" smtClean="0">
                <a:latin typeface="Arial Narrow" panose="020B0606020202030204" pitchFamily="34" charset="0"/>
              </a:rPr>
              <a:t>HIDDEN GEMS</a:t>
            </a:r>
            <a:endParaRPr lang="en-US" sz="1200" b="1" dirty="0">
              <a:latin typeface="Arial Narrow" panose="020B0606020202030204" pitchFamily="34" charset="0"/>
            </a:endParaRPr>
          </a:p>
        </p:txBody>
      </p:sp>
      <p:sp>
        <p:nvSpPr>
          <p:cNvPr id="23" name="TextBox 22"/>
          <p:cNvSpPr txBox="1"/>
          <p:nvPr/>
        </p:nvSpPr>
        <p:spPr>
          <a:xfrm>
            <a:off x="5939271" y="4441462"/>
            <a:ext cx="2495179" cy="276999"/>
          </a:xfrm>
          <a:prstGeom prst="rect">
            <a:avLst/>
          </a:prstGeom>
          <a:noFill/>
        </p:spPr>
        <p:txBody>
          <a:bodyPr wrap="square" rtlCol="0">
            <a:spAutoFit/>
          </a:bodyPr>
          <a:lstStyle/>
          <a:p>
            <a:r>
              <a:rPr lang="en-US" sz="1200" b="1" dirty="0" smtClean="0">
                <a:latin typeface="Arial Narrow" panose="020B0606020202030204" pitchFamily="34" charset="0"/>
              </a:rPr>
              <a:t>MOVING CHECKLIST</a:t>
            </a:r>
            <a:endParaRPr lang="en-US" sz="1200" b="1" dirty="0">
              <a:latin typeface="Arial Narrow" panose="020B0606020202030204" pitchFamily="34" charset="0"/>
            </a:endParaRPr>
          </a:p>
        </p:txBody>
      </p:sp>
      <p:sp>
        <p:nvSpPr>
          <p:cNvPr id="24" name="TextBox 23"/>
          <p:cNvSpPr txBox="1"/>
          <p:nvPr/>
        </p:nvSpPr>
        <p:spPr>
          <a:xfrm>
            <a:off x="375531" y="6043550"/>
            <a:ext cx="2495179" cy="276999"/>
          </a:xfrm>
          <a:prstGeom prst="rect">
            <a:avLst/>
          </a:prstGeom>
          <a:noFill/>
        </p:spPr>
        <p:txBody>
          <a:bodyPr wrap="square" rtlCol="0">
            <a:spAutoFit/>
          </a:bodyPr>
          <a:lstStyle/>
          <a:p>
            <a:r>
              <a:rPr lang="en-US" sz="1200" b="1" dirty="0" smtClean="0">
                <a:latin typeface="Arial Narrow" panose="020B0606020202030204" pitchFamily="34" charset="0"/>
              </a:rPr>
              <a:t>24 THINGS TO DO IN FIRST 30 DAYS</a:t>
            </a:r>
            <a:endParaRPr lang="en-US" sz="1200" b="1" dirty="0">
              <a:latin typeface="Arial Narrow" panose="020B0606020202030204" pitchFamily="34" charset="0"/>
            </a:endParaRPr>
          </a:p>
        </p:txBody>
      </p:sp>
      <p:sp>
        <p:nvSpPr>
          <p:cNvPr id="25" name="TextBox 24"/>
          <p:cNvSpPr txBox="1"/>
          <p:nvPr/>
        </p:nvSpPr>
        <p:spPr>
          <a:xfrm>
            <a:off x="3107375" y="6043504"/>
            <a:ext cx="2495179" cy="276999"/>
          </a:xfrm>
          <a:prstGeom prst="rect">
            <a:avLst/>
          </a:prstGeom>
          <a:noFill/>
        </p:spPr>
        <p:txBody>
          <a:bodyPr wrap="square" rtlCol="0">
            <a:spAutoFit/>
          </a:bodyPr>
          <a:lstStyle/>
          <a:p>
            <a:r>
              <a:rPr lang="en-US" sz="1200" b="1" dirty="0" smtClean="0">
                <a:latin typeface="Arial Narrow" panose="020B0606020202030204" pitchFamily="34" charset="0"/>
              </a:rPr>
              <a:t>7 TO FOLLOW ON SOCIAL MEDIA</a:t>
            </a:r>
            <a:endParaRPr lang="en-US" sz="1200" b="1" dirty="0">
              <a:latin typeface="Arial Narrow" panose="020B0606020202030204" pitchFamily="34" charset="0"/>
            </a:endParaRPr>
          </a:p>
        </p:txBody>
      </p:sp>
      <p:sp>
        <p:nvSpPr>
          <p:cNvPr id="26" name="TextBox 25"/>
          <p:cNvSpPr txBox="1"/>
          <p:nvPr/>
        </p:nvSpPr>
        <p:spPr>
          <a:xfrm>
            <a:off x="5935834" y="6043503"/>
            <a:ext cx="2495179" cy="276999"/>
          </a:xfrm>
          <a:prstGeom prst="rect">
            <a:avLst/>
          </a:prstGeom>
          <a:noFill/>
        </p:spPr>
        <p:txBody>
          <a:bodyPr wrap="square" rtlCol="0">
            <a:spAutoFit/>
          </a:bodyPr>
          <a:lstStyle/>
          <a:p>
            <a:r>
              <a:rPr lang="en-US" sz="1200" b="1" dirty="0" smtClean="0">
                <a:latin typeface="Arial Narrow" panose="020B0606020202030204" pitchFamily="34" charset="0"/>
              </a:rPr>
              <a:t>IMPORTANT LAWS</a:t>
            </a:r>
            <a:endParaRPr lang="en-US" sz="1200" b="1" dirty="0">
              <a:latin typeface="Arial Narrow" panose="020B0606020202030204" pitchFamily="34" charset="0"/>
            </a:endParaRPr>
          </a:p>
        </p:txBody>
      </p:sp>
      <p:sp>
        <p:nvSpPr>
          <p:cNvPr id="27" name="Text Placeholder 2"/>
          <p:cNvSpPr txBox="1">
            <a:spLocks/>
          </p:cNvSpPr>
          <p:nvPr/>
        </p:nvSpPr>
        <p:spPr>
          <a:xfrm>
            <a:off x="0" y="6218238"/>
            <a:ext cx="9144000" cy="63976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b="1" dirty="0" smtClean="0">
                <a:solidFill>
                  <a:schemeClr val="tx1"/>
                </a:solidFill>
                <a:latin typeface="Arial Narrow" panose="020B0606020202030204" pitchFamily="34" charset="0"/>
              </a:rPr>
              <a:t>sayyestodallas.com/essentials-guide</a:t>
            </a:r>
          </a:p>
        </p:txBody>
      </p:sp>
    </p:spTree>
    <p:extLst>
      <p:ext uri="{BB962C8B-B14F-4D97-AF65-F5344CB8AC3E}">
        <p14:creationId xmlns:p14="http://schemas.microsoft.com/office/powerpoint/2010/main" val="27863548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Research_Common\Design Projects\Justin Terveen\IMG_1946_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24" r="11610"/>
          <a:stretch/>
        </p:blipFill>
        <p:spPr bwMode="auto">
          <a:xfrm>
            <a:off x="10509" y="0"/>
            <a:ext cx="913349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rot="8020371">
            <a:off x="5918337" y="3483515"/>
            <a:ext cx="2655078" cy="2751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191664">
            <a:off x="1600200" y="1159718"/>
            <a:ext cx="3353802" cy="677108"/>
          </a:xfrm>
          <a:prstGeom prst="rect">
            <a:avLst/>
          </a:prstGeom>
        </p:spPr>
        <p:txBody>
          <a:bodyPr wrap="none">
            <a:spAutoFit/>
          </a:bodyPr>
          <a:lstStyle/>
          <a:p>
            <a:pPr algn="ctr"/>
            <a:r>
              <a:rPr lang="en-US" sz="3800" b="1" dirty="0" smtClean="0">
                <a:latin typeface="Arial" panose="020B0604020202020204" pitchFamily="34" charset="0"/>
                <a:cs typeface="Arial" panose="020B0604020202020204" pitchFamily="34" charset="0"/>
              </a:rPr>
              <a:t>QUESTIONS?</a:t>
            </a:r>
            <a:endParaRPr lang="en-US" sz="3800" b="1" dirty="0">
              <a:latin typeface="Arial" panose="020B0604020202020204" pitchFamily="34" charset="0"/>
              <a:cs typeface="Arial" panose="020B0604020202020204" pitchFamily="34" charset="0"/>
            </a:endParaRPr>
          </a:p>
        </p:txBody>
      </p:sp>
      <p:sp>
        <p:nvSpPr>
          <p:cNvPr id="2" name="TextBox 1"/>
          <p:cNvSpPr txBox="1"/>
          <p:nvPr/>
        </p:nvSpPr>
        <p:spPr>
          <a:xfrm>
            <a:off x="5562600" y="4069140"/>
            <a:ext cx="3352800" cy="1508105"/>
          </a:xfrm>
          <a:prstGeom prst="rect">
            <a:avLst/>
          </a:prstGeom>
          <a:noFill/>
        </p:spPr>
        <p:txBody>
          <a:bodyPr wrap="square" rtlCol="0">
            <a:spAutoFit/>
          </a:bodyPr>
          <a:lstStyle/>
          <a:p>
            <a:pPr algn="ctr"/>
            <a:r>
              <a:rPr lang="en-US" sz="2300" b="1" dirty="0" smtClean="0">
                <a:latin typeface="Arial Narrow" panose="020B0606020202030204" pitchFamily="34" charset="0"/>
              </a:rPr>
              <a:t>Jessica Heer</a:t>
            </a:r>
          </a:p>
          <a:p>
            <a:pPr algn="ctr"/>
            <a:r>
              <a:rPr lang="en-US" sz="2300" b="1" dirty="0" smtClean="0">
                <a:latin typeface="Arial Narrow" panose="020B0606020202030204" pitchFamily="34" charset="0"/>
              </a:rPr>
              <a:t>Dallas Regional Chamber</a:t>
            </a:r>
          </a:p>
          <a:p>
            <a:pPr algn="ctr"/>
            <a:r>
              <a:rPr lang="en-US" sz="2300" b="1" dirty="0" smtClean="0">
                <a:latin typeface="Arial Narrow" panose="020B0606020202030204" pitchFamily="34" charset="0"/>
                <a:hlinkClick r:id="rId4"/>
              </a:rPr>
              <a:t>jheer@dallaschamber.org</a:t>
            </a:r>
            <a:endParaRPr lang="en-US" sz="2300" b="1" dirty="0" smtClean="0">
              <a:latin typeface="Arial Narrow" panose="020B0606020202030204" pitchFamily="34" charset="0"/>
            </a:endParaRPr>
          </a:p>
          <a:p>
            <a:pPr algn="ctr"/>
            <a:r>
              <a:rPr lang="en-US" sz="2300" b="1" dirty="0" smtClean="0">
                <a:latin typeface="Arial Narrow" panose="020B0606020202030204" pitchFamily="34" charset="0"/>
              </a:rPr>
              <a:t>(214) 746-6691</a:t>
            </a:r>
            <a:endParaRPr lang="en-US" sz="2300" b="1" dirty="0">
              <a:latin typeface="Arial Narrow" panose="020B0606020202030204" pitchFamily="34" charset="0"/>
            </a:endParaRPr>
          </a:p>
        </p:txBody>
      </p:sp>
    </p:spTree>
    <p:extLst>
      <p:ext uri="{BB962C8B-B14F-4D97-AF65-F5344CB8AC3E}">
        <p14:creationId xmlns:p14="http://schemas.microsoft.com/office/powerpoint/2010/main" val="16223521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5110950" y="4168279"/>
            <a:ext cx="0" cy="9144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H="1">
            <a:off x="5110950" y="2119205"/>
            <a:ext cx="0" cy="54864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5041075" y="2115579"/>
            <a:ext cx="0" cy="54864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066195" y="4266087"/>
            <a:ext cx="0" cy="82296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Freeform 73"/>
          <p:cNvSpPr>
            <a:spLocks/>
          </p:cNvSpPr>
          <p:nvPr/>
        </p:nvSpPr>
        <p:spPr bwMode="auto">
          <a:xfrm rot="21440048">
            <a:off x="2587247" y="1860430"/>
            <a:ext cx="3291840" cy="3200400"/>
          </a:xfrm>
          <a:custGeom>
            <a:avLst/>
            <a:gdLst>
              <a:gd name="T0" fmla="*/ 32 w 1399"/>
              <a:gd name="T1" fmla="*/ 620 h 1378"/>
              <a:gd name="T2" fmla="*/ 82 w 1399"/>
              <a:gd name="T3" fmla="*/ 662 h 1378"/>
              <a:gd name="T4" fmla="*/ 129 w 1399"/>
              <a:gd name="T5" fmla="*/ 717 h 1378"/>
              <a:gd name="T6" fmla="*/ 165 w 1399"/>
              <a:gd name="T7" fmla="*/ 747 h 1378"/>
              <a:gd name="T8" fmla="*/ 188 w 1399"/>
              <a:gd name="T9" fmla="*/ 801 h 1378"/>
              <a:gd name="T10" fmla="*/ 195 w 1399"/>
              <a:gd name="T11" fmla="*/ 854 h 1378"/>
              <a:gd name="T12" fmla="*/ 223 w 1399"/>
              <a:gd name="T13" fmla="*/ 891 h 1378"/>
              <a:gd name="T14" fmla="*/ 260 w 1399"/>
              <a:gd name="T15" fmla="*/ 919 h 1378"/>
              <a:gd name="T16" fmla="*/ 324 w 1399"/>
              <a:gd name="T17" fmla="*/ 949 h 1378"/>
              <a:gd name="T18" fmla="*/ 378 w 1399"/>
              <a:gd name="T19" fmla="*/ 932 h 1378"/>
              <a:gd name="T20" fmla="*/ 402 w 1399"/>
              <a:gd name="T21" fmla="*/ 881 h 1378"/>
              <a:gd name="T22" fmla="*/ 472 w 1399"/>
              <a:gd name="T23" fmla="*/ 874 h 1378"/>
              <a:gd name="T24" fmla="*/ 512 w 1399"/>
              <a:gd name="T25" fmla="*/ 876 h 1378"/>
              <a:gd name="T26" fmla="*/ 616 w 1399"/>
              <a:gd name="T27" fmla="*/ 948 h 1378"/>
              <a:gd name="T28" fmla="*/ 650 w 1399"/>
              <a:gd name="T29" fmla="*/ 1029 h 1378"/>
              <a:gd name="T30" fmla="*/ 670 w 1399"/>
              <a:gd name="T31" fmla="*/ 1076 h 1378"/>
              <a:gd name="T32" fmla="*/ 708 w 1399"/>
              <a:gd name="T33" fmla="*/ 1116 h 1378"/>
              <a:gd name="T34" fmla="*/ 738 w 1399"/>
              <a:gd name="T35" fmla="*/ 1161 h 1378"/>
              <a:gd name="T36" fmla="*/ 763 w 1399"/>
              <a:gd name="T37" fmla="*/ 1213 h 1378"/>
              <a:gd name="T38" fmla="*/ 791 w 1399"/>
              <a:gd name="T39" fmla="*/ 1276 h 1378"/>
              <a:gd name="T40" fmla="*/ 834 w 1399"/>
              <a:gd name="T41" fmla="*/ 1312 h 1378"/>
              <a:gd name="T42" fmla="*/ 878 w 1399"/>
              <a:gd name="T43" fmla="*/ 1353 h 1378"/>
              <a:gd name="T44" fmla="*/ 949 w 1399"/>
              <a:gd name="T45" fmla="*/ 1360 h 1378"/>
              <a:gd name="T46" fmla="*/ 991 w 1399"/>
              <a:gd name="T47" fmla="*/ 1378 h 1378"/>
              <a:gd name="T48" fmla="*/ 1000 w 1399"/>
              <a:gd name="T49" fmla="*/ 1341 h 1378"/>
              <a:gd name="T50" fmla="*/ 984 w 1399"/>
              <a:gd name="T51" fmla="*/ 1301 h 1378"/>
              <a:gd name="T52" fmla="*/ 981 w 1399"/>
              <a:gd name="T53" fmla="*/ 1269 h 1378"/>
              <a:gd name="T54" fmla="*/ 981 w 1399"/>
              <a:gd name="T55" fmla="*/ 1211 h 1378"/>
              <a:gd name="T56" fmla="*/ 974 w 1399"/>
              <a:gd name="T57" fmla="*/ 1176 h 1378"/>
              <a:gd name="T58" fmla="*/ 995 w 1399"/>
              <a:gd name="T59" fmla="*/ 1170 h 1378"/>
              <a:gd name="T60" fmla="*/ 981 w 1399"/>
              <a:gd name="T61" fmla="*/ 1128 h 1378"/>
              <a:gd name="T62" fmla="*/ 1027 w 1399"/>
              <a:gd name="T63" fmla="*/ 1107 h 1378"/>
              <a:gd name="T64" fmla="*/ 1022 w 1399"/>
              <a:gd name="T65" fmla="*/ 1086 h 1378"/>
              <a:gd name="T66" fmla="*/ 1047 w 1399"/>
              <a:gd name="T67" fmla="*/ 1053 h 1378"/>
              <a:gd name="T68" fmla="*/ 1091 w 1399"/>
              <a:gd name="T69" fmla="*/ 1051 h 1378"/>
              <a:gd name="T70" fmla="*/ 1081 w 1399"/>
              <a:gd name="T71" fmla="*/ 1025 h 1378"/>
              <a:gd name="T72" fmla="*/ 1140 w 1399"/>
              <a:gd name="T73" fmla="*/ 1012 h 1378"/>
              <a:gd name="T74" fmla="*/ 1196 w 1399"/>
              <a:gd name="T75" fmla="*/ 993 h 1378"/>
              <a:gd name="T76" fmla="*/ 1221 w 1399"/>
              <a:gd name="T77" fmla="*/ 949 h 1378"/>
              <a:gd name="T78" fmla="*/ 1245 w 1399"/>
              <a:gd name="T79" fmla="*/ 912 h 1378"/>
              <a:gd name="T80" fmla="*/ 1233 w 1399"/>
              <a:gd name="T81" fmla="*/ 878 h 1378"/>
              <a:gd name="T82" fmla="*/ 1278 w 1399"/>
              <a:gd name="T83" fmla="*/ 869 h 1378"/>
              <a:gd name="T84" fmla="*/ 1268 w 1399"/>
              <a:gd name="T85" fmla="*/ 901 h 1378"/>
              <a:gd name="T86" fmla="*/ 1277 w 1399"/>
              <a:gd name="T87" fmla="*/ 919 h 1378"/>
              <a:gd name="T88" fmla="*/ 1301 w 1399"/>
              <a:gd name="T89" fmla="*/ 912 h 1378"/>
              <a:gd name="T90" fmla="*/ 1356 w 1399"/>
              <a:gd name="T91" fmla="*/ 887 h 1378"/>
              <a:gd name="T92" fmla="*/ 1382 w 1399"/>
              <a:gd name="T93" fmla="*/ 829 h 1378"/>
              <a:gd name="T94" fmla="*/ 1393 w 1399"/>
              <a:gd name="T95" fmla="*/ 734 h 1378"/>
              <a:gd name="T96" fmla="*/ 1390 w 1399"/>
              <a:gd name="T97" fmla="*/ 693 h 1378"/>
              <a:gd name="T98" fmla="*/ 1359 w 1399"/>
              <a:gd name="T99" fmla="*/ 631 h 1378"/>
              <a:gd name="T100" fmla="*/ 1304 w 1399"/>
              <a:gd name="T101" fmla="*/ 402 h 1378"/>
              <a:gd name="T102" fmla="*/ 1221 w 1399"/>
              <a:gd name="T103" fmla="*/ 351 h 1378"/>
              <a:gd name="T104" fmla="*/ 1172 w 1399"/>
              <a:gd name="T105" fmla="*/ 353 h 1378"/>
              <a:gd name="T106" fmla="*/ 1110 w 1399"/>
              <a:gd name="T107" fmla="*/ 366 h 1378"/>
              <a:gd name="T108" fmla="*/ 1085 w 1399"/>
              <a:gd name="T109" fmla="*/ 373 h 1378"/>
              <a:gd name="T110" fmla="*/ 1079 w 1399"/>
              <a:gd name="T111" fmla="*/ 348 h 1378"/>
              <a:gd name="T112" fmla="*/ 1031 w 1399"/>
              <a:gd name="T113" fmla="*/ 357 h 1378"/>
              <a:gd name="T114" fmla="*/ 996 w 1399"/>
              <a:gd name="T115" fmla="*/ 371 h 1378"/>
              <a:gd name="T116" fmla="*/ 944 w 1399"/>
              <a:gd name="T117" fmla="*/ 368 h 1378"/>
              <a:gd name="T118" fmla="*/ 923 w 1399"/>
              <a:gd name="T119" fmla="*/ 327 h 1378"/>
              <a:gd name="T120" fmla="*/ 833 w 1399"/>
              <a:gd name="T121" fmla="*/ 316 h 1378"/>
              <a:gd name="T122" fmla="*/ 785 w 1399"/>
              <a:gd name="T123" fmla="*/ 298 h 1378"/>
              <a:gd name="T124" fmla="*/ 747 w 1399"/>
              <a:gd name="T125" fmla="*/ 289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9" h="1378">
                <a:moveTo>
                  <a:pt x="389" y="582"/>
                </a:moveTo>
                <a:lnTo>
                  <a:pt x="4" y="555"/>
                </a:lnTo>
                <a:lnTo>
                  <a:pt x="0" y="581"/>
                </a:lnTo>
                <a:lnTo>
                  <a:pt x="0" y="581"/>
                </a:lnTo>
                <a:lnTo>
                  <a:pt x="5" y="582"/>
                </a:lnTo>
                <a:lnTo>
                  <a:pt x="10" y="583"/>
                </a:lnTo>
                <a:lnTo>
                  <a:pt x="18" y="588"/>
                </a:lnTo>
                <a:lnTo>
                  <a:pt x="25" y="594"/>
                </a:lnTo>
                <a:lnTo>
                  <a:pt x="30" y="597"/>
                </a:lnTo>
                <a:lnTo>
                  <a:pt x="35" y="599"/>
                </a:lnTo>
                <a:lnTo>
                  <a:pt x="35" y="599"/>
                </a:lnTo>
                <a:lnTo>
                  <a:pt x="32" y="602"/>
                </a:lnTo>
                <a:lnTo>
                  <a:pt x="32" y="604"/>
                </a:lnTo>
                <a:lnTo>
                  <a:pt x="32" y="604"/>
                </a:lnTo>
                <a:lnTo>
                  <a:pt x="32" y="608"/>
                </a:lnTo>
                <a:lnTo>
                  <a:pt x="34" y="610"/>
                </a:lnTo>
                <a:lnTo>
                  <a:pt x="34" y="610"/>
                </a:lnTo>
                <a:lnTo>
                  <a:pt x="32" y="613"/>
                </a:lnTo>
                <a:lnTo>
                  <a:pt x="31" y="615"/>
                </a:lnTo>
                <a:lnTo>
                  <a:pt x="31" y="615"/>
                </a:lnTo>
                <a:lnTo>
                  <a:pt x="32" y="618"/>
                </a:lnTo>
                <a:lnTo>
                  <a:pt x="32" y="620"/>
                </a:lnTo>
                <a:lnTo>
                  <a:pt x="32" y="620"/>
                </a:lnTo>
                <a:lnTo>
                  <a:pt x="40" y="626"/>
                </a:lnTo>
                <a:lnTo>
                  <a:pt x="47" y="631"/>
                </a:lnTo>
                <a:lnTo>
                  <a:pt x="47" y="631"/>
                </a:lnTo>
                <a:lnTo>
                  <a:pt x="48" y="634"/>
                </a:lnTo>
                <a:lnTo>
                  <a:pt x="50" y="635"/>
                </a:lnTo>
                <a:lnTo>
                  <a:pt x="51" y="635"/>
                </a:lnTo>
                <a:lnTo>
                  <a:pt x="51" y="635"/>
                </a:lnTo>
                <a:lnTo>
                  <a:pt x="55" y="635"/>
                </a:lnTo>
                <a:lnTo>
                  <a:pt x="57" y="634"/>
                </a:lnTo>
                <a:lnTo>
                  <a:pt x="57" y="634"/>
                </a:lnTo>
                <a:lnTo>
                  <a:pt x="60" y="635"/>
                </a:lnTo>
                <a:lnTo>
                  <a:pt x="62" y="638"/>
                </a:lnTo>
                <a:lnTo>
                  <a:pt x="63" y="640"/>
                </a:lnTo>
                <a:lnTo>
                  <a:pt x="66" y="642"/>
                </a:lnTo>
                <a:lnTo>
                  <a:pt x="66" y="642"/>
                </a:lnTo>
                <a:lnTo>
                  <a:pt x="69" y="644"/>
                </a:lnTo>
                <a:lnTo>
                  <a:pt x="71" y="644"/>
                </a:lnTo>
                <a:lnTo>
                  <a:pt x="73" y="645"/>
                </a:lnTo>
                <a:lnTo>
                  <a:pt x="73" y="645"/>
                </a:lnTo>
                <a:lnTo>
                  <a:pt x="77" y="655"/>
                </a:lnTo>
                <a:lnTo>
                  <a:pt x="82" y="662"/>
                </a:lnTo>
                <a:lnTo>
                  <a:pt x="85" y="666"/>
                </a:lnTo>
                <a:lnTo>
                  <a:pt x="88" y="668"/>
                </a:lnTo>
                <a:lnTo>
                  <a:pt x="93" y="671"/>
                </a:lnTo>
                <a:lnTo>
                  <a:pt x="97" y="671"/>
                </a:lnTo>
                <a:lnTo>
                  <a:pt x="97" y="671"/>
                </a:lnTo>
                <a:lnTo>
                  <a:pt x="97" y="676"/>
                </a:lnTo>
                <a:lnTo>
                  <a:pt x="95" y="681"/>
                </a:lnTo>
                <a:lnTo>
                  <a:pt x="95" y="681"/>
                </a:lnTo>
                <a:lnTo>
                  <a:pt x="95" y="682"/>
                </a:lnTo>
                <a:lnTo>
                  <a:pt x="97" y="683"/>
                </a:lnTo>
                <a:lnTo>
                  <a:pt x="99" y="686"/>
                </a:lnTo>
                <a:lnTo>
                  <a:pt x="99" y="686"/>
                </a:lnTo>
                <a:lnTo>
                  <a:pt x="103" y="691"/>
                </a:lnTo>
                <a:lnTo>
                  <a:pt x="107" y="693"/>
                </a:lnTo>
                <a:lnTo>
                  <a:pt x="111" y="697"/>
                </a:lnTo>
                <a:lnTo>
                  <a:pt x="115" y="701"/>
                </a:lnTo>
                <a:lnTo>
                  <a:pt x="115" y="701"/>
                </a:lnTo>
                <a:lnTo>
                  <a:pt x="120" y="708"/>
                </a:lnTo>
                <a:lnTo>
                  <a:pt x="123" y="712"/>
                </a:lnTo>
                <a:lnTo>
                  <a:pt x="126" y="714"/>
                </a:lnTo>
                <a:lnTo>
                  <a:pt x="126" y="714"/>
                </a:lnTo>
                <a:lnTo>
                  <a:pt x="129" y="717"/>
                </a:lnTo>
                <a:lnTo>
                  <a:pt x="131" y="719"/>
                </a:lnTo>
                <a:lnTo>
                  <a:pt x="136" y="724"/>
                </a:lnTo>
                <a:lnTo>
                  <a:pt x="136" y="724"/>
                </a:lnTo>
                <a:lnTo>
                  <a:pt x="137" y="725"/>
                </a:lnTo>
                <a:lnTo>
                  <a:pt x="140" y="726"/>
                </a:lnTo>
                <a:lnTo>
                  <a:pt x="142" y="726"/>
                </a:lnTo>
                <a:lnTo>
                  <a:pt x="145" y="728"/>
                </a:lnTo>
                <a:lnTo>
                  <a:pt x="145" y="728"/>
                </a:lnTo>
                <a:lnTo>
                  <a:pt x="146" y="731"/>
                </a:lnTo>
                <a:lnTo>
                  <a:pt x="147" y="735"/>
                </a:lnTo>
                <a:lnTo>
                  <a:pt x="149" y="738"/>
                </a:lnTo>
                <a:lnTo>
                  <a:pt x="150" y="739"/>
                </a:lnTo>
                <a:lnTo>
                  <a:pt x="151" y="739"/>
                </a:lnTo>
                <a:lnTo>
                  <a:pt x="151" y="739"/>
                </a:lnTo>
                <a:lnTo>
                  <a:pt x="152" y="739"/>
                </a:lnTo>
                <a:lnTo>
                  <a:pt x="155" y="738"/>
                </a:lnTo>
                <a:lnTo>
                  <a:pt x="155" y="738"/>
                </a:lnTo>
                <a:lnTo>
                  <a:pt x="158" y="739"/>
                </a:lnTo>
                <a:lnTo>
                  <a:pt x="161" y="741"/>
                </a:lnTo>
                <a:lnTo>
                  <a:pt x="163" y="744"/>
                </a:lnTo>
                <a:lnTo>
                  <a:pt x="165" y="747"/>
                </a:lnTo>
                <a:lnTo>
                  <a:pt x="165" y="747"/>
                </a:lnTo>
                <a:lnTo>
                  <a:pt x="168" y="750"/>
                </a:lnTo>
                <a:lnTo>
                  <a:pt x="170" y="752"/>
                </a:lnTo>
                <a:lnTo>
                  <a:pt x="170" y="754"/>
                </a:lnTo>
                <a:lnTo>
                  <a:pt x="170" y="754"/>
                </a:lnTo>
                <a:lnTo>
                  <a:pt x="168" y="756"/>
                </a:lnTo>
                <a:lnTo>
                  <a:pt x="168" y="757"/>
                </a:lnTo>
                <a:lnTo>
                  <a:pt x="168" y="757"/>
                </a:lnTo>
                <a:lnTo>
                  <a:pt x="170" y="762"/>
                </a:lnTo>
                <a:lnTo>
                  <a:pt x="171" y="766"/>
                </a:lnTo>
                <a:lnTo>
                  <a:pt x="171" y="766"/>
                </a:lnTo>
                <a:lnTo>
                  <a:pt x="170" y="770"/>
                </a:lnTo>
                <a:lnTo>
                  <a:pt x="168" y="772"/>
                </a:lnTo>
                <a:lnTo>
                  <a:pt x="168" y="772"/>
                </a:lnTo>
                <a:lnTo>
                  <a:pt x="170" y="776"/>
                </a:lnTo>
                <a:lnTo>
                  <a:pt x="172" y="777"/>
                </a:lnTo>
                <a:lnTo>
                  <a:pt x="178" y="781"/>
                </a:lnTo>
                <a:lnTo>
                  <a:pt x="178" y="781"/>
                </a:lnTo>
                <a:lnTo>
                  <a:pt x="176" y="786"/>
                </a:lnTo>
                <a:lnTo>
                  <a:pt x="176" y="786"/>
                </a:lnTo>
                <a:lnTo>
                  <a:pt x="184" y="792"/>
                </a:lnTo>
                <a:lnTo>
                  <a:pt x="187" y="796"/>
                </a:lnTo>
                <a:lnTo>
                  <a:pt x="188" y="801"/>
                </a:lnTo>
                <a:lnTo>
                  <a:pt x="188" y="801"/>
                </a:lnTo>
                <a:lnTo>
                  <a:pt x="188" y="803"/>
                </a:lnTo>
                <a:lnTo>
                  <a:pt x="186" y="804"/>
                </a:lnTo>
                <a:lnTo>
                  <a:pt x="184" y="807"/>
                </a:lnTo>
                <a:lnTo>
                  <a:pt x="184" y="808"/>
                </a:lnTo>
                <a:lnTo>
                  <a:pt x="184" y="808"/>
                </a:lnTo>
                <a:lnTo>
                  <a:pt x="183" y="813"/>
                </a:lnTo>
                <a:lnTo>
                  <a:pt x="181" y="817"/>
                </a:lnTo>
                <a:lnTo>
                  <a:pt x="179" y="820"/>
                </a:lnTo>
                <a:lnTo>
                  <a:pt x="178" y="825"/>
                </a:lnTo>
                <a:lnTo>
                  <a:pt x="178" y="825"/>
                </a:lnTo>
                <a:lnTo>
                  <a:pt x="179" y="829"/>
                </a:lnTo>
                <a:lnTo>
                  <a:pt x="182" y="832"/>
                </a:lnTo>
                <a:lnTo>
                  <a:pt x="184" y="835"/>
                </a:lnTo>
                <a:lnTo>
                  <a:pt x="186" y="839"/>
                </a:lnTo>
                <a:lnTo>
                  <a:pt x="186" y="839"/>
                </a:lnTo>
                <a:lnTo>
                  <a:pt x="184" y="846"/>
                </a:lnTo>
                <a:lnTo>
                  <a:pt x="184" y="846"/>
                </a:lnTo>
                <a:lnTo>
                  <a:pt x="192" y="849"/>
                </a:lnTo>
                <a:lnTo>
                  <a:pt x="194" y="851"/>
                </a:lnTo>
                <a:lnTo>
                  <a:pt x="195" y="854"/>
                </a:lnTo>
                <a:lnTo>
                  <a:pt x="195" y="854"/>
                </a:lnTo>
                <a:lnTo>
                  <a:pt x="194" y="857"/>
                </a:lnTo>
                <a:lnTo>
                  <a:pt x="193" y="860"/>
                </a:lnTo>
                <a:lnTo>
                  <a:pt x="193" y="860"/>
                </a:lnTo>
                <a:lnTo>
                  <a:pt x="194" y="862"/>
                </a:lnTo>
                <a:lnTo>
                  <a:pt x="195" y="865"/>
                </a:lnTo>
                <a:lnTo>
                  <a:pt x="197" y="866"/>
                </a:lnTo>
                <a:lnTo>
                  <a:pt x="198" y="869"/>
                </a:lnTo>
                <a:lnTo>
                  <a:pt x="198" y="869"/>
                </a:lnTo>
                <a:lnTo>
                  <a:pt x="197" y="872"/>
                </a:lnTo>
                <a:lnTo>
                  <a:pt x="195" y="875"/>
                </a:lnTo>
                <a:lnTo>
                  <a:pt x="195" y="875"/>
                </a:lnTo>
                <a:lnTo>
                  <a:pt x="197" y="878"/>
                </a:lnTo>
                <a:lnTo>
                  <a:pt x="199" y="880"/>
                </a:lnTo>
                <a:lnTo>
                  <a:pt x="202" y="882"/>
                </a:lnTo>
                <a:lnTo>
                  <a:pt x="205" y="885"/>
                </a:lnTo>
                <a:lnTo>
                  <a:pt x="205" y="885"/>
                </a:lnTo>
                <a:lnTo>
                  <a:pt x="207" y="888"/>
                </a:lnTo>
                <a:lnTo>
                  <a:pt x="207" y="890"/>
                </a:lnTo>
                <a:lnTo>
                  <a:pt x="209" y="890"/>
                </a:lnTo>
                <a:lnTo>
                  <a:pt x="209" y="890"/>
                </a:lnTo>
                <a:lnTo>
                  <a:pt x="223" y="891"/>
                </a:lnTo>
                <a:lnTo>
                  <a:pt x="223" y="891"/>
                </a:lnTo>
                <a:lnTo>
                  <a:pt x="228" y="890"/>
                </a:lnTo>
                <a:lnTo>
                  <a:pt x="231" y="890"/>
                </a:lnTo>
                <a:lnTo>
                  <a:pt x="231" y="890"/>
                </a:lnTo>
                <a:lnTo>
                  <a:pt x="234" y="891"/>
                </a:lnTo>
                <a:lnTo>
                  <a:pt x="236" y="893"/>
                </a:lnTo>
                <a:lnTo>
                  <a:pt x="237" y="901"/>
                </a:lnTo>
                <a:lnTo>
                  <a:pt x="237" y="901"/>
                </a:lnTo>
                <a:lnTo>
                  <a:pt x="240" y="903"/>
                </a:lnTo>
                <a:lnTo>
                  <a:pt x="242" y="904"/>
                </a:lnTo>
                <a:lnTo>
                  <a:pt x="245" y="906"/>
                </a:lnTo>
                <a:lnTo>
                  <a:pt x="246" y="907"/>
                </a:lnTo>
                <a:lnTo>
                  <a:pt x="246" y="907"/>
                </a:lnTo>
                <a:lnTo>
                  <a:pt x="246" y="909"/>
                </a:lnTo>
                <a:lnTo>
                  <a:pt x="246" y="911"/>
                </a:lnTo>
                <a:lnTo>
                  <a:pt x="246" y="913"/>
                </a:lnTo>
                <a:lnTo>
                  <a:pt x="247" y="916"/>
                </a:lnTo>
                <a:lnTo>
                  <a:pt x="247" y="916"/>
                </a:lnTo>
                <a:lnTo>
                  <a:pt x="250" y="917"/>
                </a:lnTo>
                <a:lnTo>
                  <a:pt x="252" y="918"/>
                </a:lnTo>
                <a:lnTo>
                  <a:pt x="256" y="918"/>
                </a:lnTo>
                <a:lnTo>
                  <a:pt x="260" y="919"/>
                </a:lnTo>
                <a:lnTo>
                  <a:pt x="260" y="919"/>
                </a:lnTo>
                <a:lnTo>
                  <a:pt x="267" y="923"/>
                </a:lnTo>
                <a:lnTo>
                  <a:pt x="276" y="924"/>
                </a:lnTo>
                <a:lnTo>
                  <a:pt x="276" y="924"/>
                </a:lnTo>
                <a:lnTo>
                  <a:pt x="277" y="927"/>
                </a:lnTo>
                <a:lnTo>
                  <a:pt x="277" y="929"/>
                </a:lnTo>
                <a:lnTo>
                  <a:pt x="282" y="932"/>
                </a:lnTo>
                <a:lnTo>
                  <a:pt x="286" y="934"/>
                </a:lnTo>
                <a:lnTo>
                  <a:pt x="291" y="938"/>
                </a:lnTo>
                <a:lnTo>
                  <a:pt x="291" y="938"/>
                </a:lnTo>
                <a:lnTo>
                  <a:pt x="297" y="939"/>
                </a:lnTo>
                <a:lnTo>
                  <a:pt x="302" y="939"/>
                </a:lnTo>
                <a:lnTo>
                  <a:pt x="302" y="939"/>
                </a:lnTo>
                <a:lnTo>
                  <a:pt x="305" y="939"/>
                </a:lnTo>
                <a:lnTo>
                  <a:pt x="308" y="938"/>
                </a:lnTo>
                <a:lnTo>
                  <a:pt x="308" y="938"/>
                </a:lnTo>
                <a:lnTo>
                  <a:pt x="310" y="938"/>
                </a:lnTo>
                <a:lnTo>
                  <a:pt x="313" y="939"/>
                </a:lnTo>
                <a:lnTo>
                  <a:pt x="315" y="944"/>
                </a:lnTo>
                <a:lnTo>
                  <a:pt x="319" y="948"/>
                </a:lnTo>
                <a:lnTo>
                  <a:pt x="322" y="949"/>
                </a:lnTo>
                <a:lnTo>
                  <a:pt x="324" y="949"/>
                </a:lnTo>
                <a:lnTo>
                  <a:pt x="324" y="949"/>
                </a:lnTo>
                <a:lnTo>
                  <a:pt x="328" y="950"/>
                </a:lnTo>
                <a:lnTo>
                  <a:pt x="330" y="953"/>
                </a:lnTo>
                <a:lnTo>
                  <a:pt x="333" y="954"/>
                </a:lnTo>
                <a:lnTo>
                  <a:pt x="336" y="956"/>
                </a:lnTo>
                <a:lnTo>
                  <a:pt x="336" y="956"/>
                </a:lnTo>
                <a:lnTo>
                  <a:pt x="344" y="959"/>
                </a:lnTo>
                <a:lnTo>
                  <a:pt x="347" y="961"/>
                </a:lnTo>
                <a:lnTo>
                  <a:pt x="350" y="964"/>
                </a:lnTo>
                <a:lnTo>
                  <a:pt x="350" y="964"/>
                </a:lnTo>
                <a:lnTo>
                  <a:pt x="360" y="958"/>
                </a:lnTo>
                <a:lnTo>
                  <a:pt x="367" y="950"/>
                </a:lnTo>
                <a:lnTo>
                  <a:pt x="367" y="950"/>
                </a:lnTo>
                <a:lnTo>
                  <a:pt x="370" y="948"/>
                </a:lnTo>
                <a:lnTo>
                  <a:pt x="373" y="946"/>
                </a:lnTo>
                <a:lnTo>
                  <a:pt x="377" y="945"/>
                </a:lnTo>
                <a:lnTo>
                  <a:pt x="378" y="941"/>
                </a:lnTo>
                <a:lnTo>
                  <a:pt x="378" y="941"/>
                </a:lnTo>
                <a:lnTo>
                  <a:pt x="380" y="939"/>
                </a:lnTo>
                <a:lnTo>
                  <a:pt x="378" y="937"/>
                </a:lnTo>
                <a:lnTo>
                  <a:pt x="378" y="934"/>
                </a:lnTo>
                <a:lnTo>
                  <a:pt x="378" y="932"/>
                </a:lnTo>
                <a:lnTo>
                  <a:pt x="378" y="932"/>
                </a:lnTo>
                <a:lnTo>
                  <a:pt x="381" y="928"/>
                </a:lnTo>
                <a:lnTo>
                  <a:pt x="383" y="924"/>
                </a:lnTo>
                <a:lnTo>
                  <a:pt x="386" y="920"/>
                </a:lnTo>
                <a:lnTo>
                  <a:pt x="386" y="916"/>
                </a:lnTo>
                <a:lnTo>
                  <a:pt x="386" y="916"/>
                </a:lnTo>
                <a:lnTo>
                  <a:pt x="386" y="913"/>
                </a:lnTo>
                <a:lnTo>
                  <a:pt x="385" y="909"/>
                </a:lnTo>
                <a:lnTo>
                  <a:pt x="385" y="909"/>
                </a:lnTo>
                <a:lnTo>
                  <a:pt x="386" y="906"/>
                </a:lnTo>
                <a:lnTo>
                  <a:pt x="388" y="902"/>
                </a:lnTo>
                <a:lnTo>
                  <a:pt x="391" y="899"/>
                </a:lnTo>
                <a:lnTo>
                  <a:pt x="391" y="895"/>
                </a:lnTo>
                <a:lnTo>
                  <a:pt x="391" y="895"/>
                </a:lnTo>
                <a:lnTo>
                  <a:pt x="389" y="892"/>
                </a:lnTo>
                <a:lnTo>
                  <a:pt x="388" y="890"/>
                </a:lnTo>
                <a:lnTo>
                  <a:pt x="388" y="890"/>
                </a:lnTo>
                <a:lnTo>
                  <a:pt x="389" y="888"/>
                </a:lnTo>
                <a:lnTo>
                  <a:pt x="391" y="888"/>
                </a:lnTo>
                <a:lnTo>
                  <a:pt x="393" y="886"/>
                </a:lnTo>
                <a:lnTo>
                  <a:pt x="393" y="886"/>
                </a:lnTo>
                <a:lnTo>
                  <a:pt x="397" y="883"/>
                </a:lnTo>
                <a:lnTo>
                  <a:pt x="402" y="881"/>
                </a:lnTo>
                <a:lnTo>
                  <a:pt x="406" y="878"/>
                </a:lnTo>
                <a:lnTo>
                  <a:pt x="410" y="875"/>
                </a:lnTo>
                <a:lnTo>
                  <a:pt x="410" y="875"/>
                </a:lnTo>
                <a:lnTo>
                  <a:pt x="414" y="871"/>
                </a:lnTo>
                <a:lnTo>
                  <a:pt x="419" y="867"/>
                </a:lnTo>
                <a:lnTo>
                  <a:pt x="429" y="862"/>
                </a:lnTo>
                <a:lnTo>
                  <a:pt x="429" y="862"/>
                </a:lnTo>
                <a:lnTo>
                  <a:pt x="431" y="860"/>
                </a:lnTo>
                <a:lnTo>
                  <a:pt x="433" y="859"/>
                </a:lnTo>
                <a:lnTo>
                  <a:pt x="434" y="859"/>
                </a:lnTo>
                <a:lnTo>
                  <a:pt x="434" y="859"/>
                </a:lnTo>
                <a:lnTo>
                  <a:pt x="439" y="860"/>
                </a:lnTo>
                <a:lnTo>
                  <a:pt x="441" y="862"/>
                </a:lnTo>
                <a:lnTo>
                  <a:pt x="448" y="871"/>
                </a:lnTo>
                <a:lnTo>
                  <a:pt x="448" y="871"/>
                </a:lnTo>
                <a:lnTo>
                  <a:pt x="451" y="872"/>
                </a:lnTo>
                <a:lnTo>
                  <a:pt x="455" y="874"/>
                </a:lnTo>
                <a:lnTo>
                  <a:pt x="459" y="875"/>
                </a:lnTo>
                <a:lnTo>
                  <a:pt x="462" y="876"/>
                </a:lnTo>
                <a:lnTo>
                  <a:pt x="469" y="876"/>
                </a:lnTo>
                <a:lnTo>
                  <a:pt x="469" y="876"/>
                </a:lnTo>
                <a:lnTo>
                  <a:pt x="472" y="874"/>
                </a:lnTo>
                <a:lnTo>
                  <a:pt x="475" y="872"/>
                </a:lnTo>
                <a:lnTo>
                  <a:pt x="476" y="871"/>
                </a:lnTo>
                <a:lnTo>
                  <a:pt x="476" y="871"/>
                </a:lnTo>
                <a:lnTo>
                  <a:pt x="478" y="872"/>
                </a:lnTo>
                <a:lnTo>
                  <a:pt x="481" y="874"/>
                </a:lnTo>
                <a:lnTo>
                  <a:pt x="483" y="875"/>
                </a:lnTo>
                <a:lnTo>
                  <a:pt x="486" y="876"/>
                </a:lnTo>
                <a:lnTo>
                  <a:pt x="486" y="876"/>
                </a:lnTo>
                <a:lnTo>
                  <a:pt x="488" y="875"/>
                </a:lnTo>
                <a:lnTo>
                  <a:pt x="491" y="874"/>
                </a:lnTo>
                <a:lnTo>
                  <a:pt x="491" y="874"/>
                </a:lnTo>
                <a:lnTo>
                  <a:pt x="493" y="874"/>
                </a:lnTo>
                <a:lnTo>
                  <a:pt x="496" y="875"/>
                </a:lnTo>
                <a:lnTo>
                  <a:pt x="497" y="876"/>
                </a:lnTo>
                <a:lnTo>
                  <a:pt x="499" y="876"/>
                </a:lnTo>
                <a:lnTo>
                  <a:pt x="499" y="876"/>
                </a:lnTo>
                <a:lnTo>
                  <a:pt x="503" y="875"/>
                </a:lnTo>
                <a:lnTo>
                  <a:pt x="507" y="874"/>
                </a:lnTo>
                <a:lnTo>
                  <a:pt x="507" y="874"/>
                </a:lnTo>
                <a:lnTo>
                  <a:pt x="508" y="875"/>
                </a:lnTo>
                <a:lnTo>
                  <a:pt x="511" y="876"/>
                </a:lnTo>
                <a:lnTo>
                  <a:pt x="512" y="876"/>
                </a:lnTo>
                <a:lnTo>
                  <a:pt x="514" y="877"/>
                </a:lnTo>
                <a:lnTo>
                  <a:pt x="514" y="877"/>
                </a:lnTo>
                <a:lnTo>
                  <a:pt x="517" y="876"/>
                </a:lnTo>
                <a:lnTo>
                  <a:pt x="519" y="876"/>
                </a:lnTo>
                <a:lnTo>
                  <a:pt x="519" y="876"/>
                </a:lnTo>
                <a:lnTo>
                  <a:pt x="522" y="876"/>
                </a:lnTo>
                <a:lnTo>
                  <a:pt x="525" y="877"/>
                </a:lnTo>
                <a:lnTo>
                  <a:pt x="530" y="881"/>
                </a:lnTo>
                <a:lnTo>
                  <a:pt x="530" y="881"/>
                </a:lnTo>
                <a:lnTo>
                  <a:pt x="532" y="878"/>
                </a:lnTo>
                <a:lnTo>
                  <a:pt x="533" y="877"/>
                </a:lnTo>
                <a:lnTo>
                  <a:pt x="534" y="876"/>
                </a:lnTo>
                <a:lnTo>
                  <a:pt x="534" y="876"/>
                </a:lnTo>
                <a:lnTo>
                  <a:pt x="537" y="876"/>
                </a:lnTo>
                <a:lnTo>
                  <a:pt x="539" y="877"/>
                </a:lnTo>
                <a:lnTo>
                  <a:pt x="543" y="881"/>
                </a:lnTo>
                <a:lnTo>
                  <a:pt x="546" y="885"/>
                </a:lnTo>
                <a:lnTo>
                  <a:pt x="550" y="888"/>
                </a:lnTo>
                <a:lnTo>
                  <a:pt x="590" y="919"/>
                </a:lnTo>
                <a:lnTo>
                  <a:pt x="590" y="919"/>
                </a:lnTo>
                <a:lnTo>
                  <a:pt x="607" y="938"/>
                </a:lnTo>
                <a:lnTo>
                  <a:pt x="616" y="948"/>
                </a:lnTo>
                <a:lnTo>
                  <a:pt x="625" y="956"/>
                </a:lnTo>
                <a:lnTo>
                  <a:pt x="625" y="956"/>
                </a:lnTo>
                <a:lnTo>
                  <a:pt x="628" y="959"/>
                </a:lnTo>
                <a:lnTo>
                  <a:pt x="628" y="961"/>
                </a:lnTo>
                <a:lnTo>
                  <a:pt x="629" y="969"/>
                </a:lnTo>
                <a:lnTo>
                  <a:pt x="629" y="969"/>
                </a:lnTo>
                <a:lnTo>
                  <a:pt x="637" y="992"/>
                </a:lnTo>
                <a:lnTo>
                  <a:pt x="637" y="992"/>
                </a:lnTo>
                <a:lnTo>
                  <a:pt x="635" y="997"/>
                </a:lnTo>
                <a:lnTo>
                  <a:pt x="634" y="1001"/>
                </a:lnTo>
                <a:lnTo>
                  <a:pt x="634" y="1001"/>
                </a:lnTo>
                <a:lnTo>
                  <a:pt x="635" y="1004"/>
                </a:lnTo>
                <a:lnTo>
                  <a:pt x="637" y="1007"/>
                </a:lnTo>
                <a:lnTo>
                  <a:pt x="642" y="1011"/>
                </a:lnTo>
                <a:lnTo>
                  <a:pt x="648" y="1014"/>
                </a:lnTo>
                <a:lnTo>
                  <a:pt x="649" y="1017"/>
                </a:lnTo>
                <a:lnTo>
                  <a:pt x="650" y="1021"/>
                </a:lnTo>
                <a:lnTo>
                  <a:pt x="650" y="1021"/>
                </a:lnTo>
                <a:lnTo>
                  <a:pt x="649" y="1025"/>
                </a:lnTo>
                <a:lnTo>
                  <a:pt x="650" y="1028"/>
                </a:lnTo>
                <a:lnTo>
                  <a:pt x="650" y="1029"/>
                </a:lnTo>
                <a:lnTo>
                  <a:pt x="650" y="1029"/>
                </a:lnTo>
                <a:lnTo>
                  <a:pt x="654" y="1030"/>
                </a:lnTo>
                <a:lnTo>
                  <a:pt x="658" y="1032"/>
                </a:lnTo>
                <a:lnTo>
                  <a:pt x="661" y="1033"/>
                </a:lnTo>
                <a:lnTo>
                  <a:pt x="663" y="1033"/>
                </a:lnTo>
                <a:lnTo>
                  <a:pt x="664" y="1035"/>
                </a:lnTo>
                <a:lnTo>
                  <a:pt x="664" y="1035"/>
                </a:lnTo>
                <a:lnTo>
                  <a:pt x="663" y="1040"/>
                </a:lnTo>
                <a:lnTo>
                  <a:pt x="661" y="1043"/>
                </a:lnTo>
                <a:lnTo>
                  <a:pt x="663" y="1045"/>
                </a:lnTo>
                <a:lnTo>
                  <a:pt x="663" y="1045"/>
                </a:lnTo>
                <a:lnTo>
                  <a:pt x="665" y="1048"/>
                </a:lnTo>
                <a:lnTo>
                  <a:pt x="667" y="1051"/>
                </a:lnTo>
                <a:lnTo>
                  <a:pt x="670" y="1054"/>
                </a:lnTo>
                <a:lnTo>
                  <a:pt x="671" y="1058"/>
                </a:lnTo>
                <a:lnTo>
                  <a:pt x="671" y="1058"/>
                </a:lnTo>
                <a:lnTo>
                  <a:pt x="670" y="1061"/>
                </a:lnTo>
                <a:lnTo>
                  <a:pt x="669" y="1064"/>
                </a:lnTo>
                <a:lnTo>
                  <a:pt x="669" y="1064"/>
                </a:lnTo>
                <a:lnTo>
                  <a:pt x="670" y="1068"/>
                </a:lnTo>
                <a:lnTo>
                  <a:pt x="671" y="1071"/>
                </a:lnTo>
                <a:lnTo>
                  <a:pt x="671" y="1071"/>
                </a:lnTo>
                <a:lnTo>
                  <a:pt x="670" y="1076"/>
                </a:lnTo>
                <a:lnTo>
                  <a:pt x="669" y="1080"/>
                </a:lnTo>
                <a:lnTo>
                  <a:pt x="669" y="1080"/>
                </a:lnTo>
                <a:lnTo>
                  <a:pt x="670" y="1084"/>
                </a:lnTo>
                <a:lnTo>
                  <a:pt x="671" y="1086"/>
                </a:lnTo>
                <a:lnTo>
                  <a:pt x="671" y="1086"/>
                </a:lnTo>
                <a:lnTo>
                  <a:pt x="674" y="1087"/>
                </a:lnTo>
                <a:lnTo>
                  <a:pt x="677" y="1089"/>
                </a:lnTo>
                <a:lnTo>
                  <a:pt x="682" y="1095"/>
                </a:lnTo>
                <a:lnTo>
                  <a:pt x="682" y="1095"/>
                </a:lnTo>
                <a:lnTo>
                  <a:pt x="690" y="1098"/>
                </a:lnTo>
                <a:lnTo>
                  <a:pt x="692" y="1101"/>
                </a:lnTo>
                <a:lnTo>
                  <a:pt x="692" y="1103"/>
                </a:lnTo>
                <a:lnTo>
                  <a:pt x="692" y="1103"/>
                </a:lnTo>
                <a:lnTo>
                  <a:pt x="692" y="1107"/>
                </a:lnTo>
                <a:lnTo>
                  <a:pt x="691" y="1111"/>
                </a:lnTo>
                <a:lnTo>
                  <a:pt x="691" y="1111"/>
                </a:lnTo>
                <a:lnTo>
                  <a:pt x="691" y="1112"/>
                </a:lnTo>
                <a:lnTo>
                  <a:pt x="693" y="1113"/>
                </a:lnTo>
                <a:lnTo>
                  <a:pt x="697" y="1114"/>
                </a:lnTo>
                <a:lnTo>
                  <a:pt x="703" y="1114"/>
                </a:lnTo>
                <a:lnTo>
                  <a:pt x="706" y="1114"/>
                </a:lnTo>
                <a:lnTo>
                  <a:pt x="708" y="1116"/>
                </a:lnTo>
                <a:lnTo>
                  <a:pt x="708" y="1116"/>
                </a:lnTo>
                <a:lnTo>
                  <a:pt x="708" y="1117"/>
                </a:lnTo>
                <a:lnTo>
                  <a:pt x="708" y="1119"/>
                </a:lnTo>
                <a:lnTo>
                  <a:pt x="708" y="1123"/>
                </a:lnTo>
                <a:lnTo>
                  <a:pt x="708" y="1123"/>
                </a:lnTo>
                <a:lnTo>
                  <a:pt x="710" y="1126"/>
                </a:lnTo>
                <a:lnTo>
                  <a:pt x="712" y="1128"/>
                </a:lnTo>
                <a:lnTo>
                  <a:pt x="714" y="1129"/>
                </a:lnTo>
                <a:lnTo>
                  <a:pt x="717" y="1132"/>
                </a:lnTo>
                <a:lnTo>
                  <a:pt x="717" y="1132"/>
                </a:lnTo>
                <a:lnTo>
                  <a:pt x="718" y="1134"/>
                </a:lnTo>
                <a:lnTo>
                  <a:pt x="718" y="1138"/>
                </a:lnTo>
                <a:lnTo>
                  <a:pt x="718" y="1142"/>
                </a:lnTo>
                <a:lnTo>
                  <a:pt x="719" y="1145"/>
                </a:lnTo>
                <a:lnTo>
                  <a:pt x="719" y="1145"/>
                </a:lnTo>
                <a:lnTo>
                  <a:pt x="723" y="1147"/>
                </a:lnTo>
                <a:lnTo>
                  <a:pt x="726" y="1148"/>
                </a:lnTo>
                <a:lnTo>
                  <a:pt x="731" y="1152"/>
                </a:lnTo>
                <a:lnTo>
                  <a:pt x="729" y="1156"/>
                </a:lnTo>
                <a:lnTo>
                  <a:pt x="729" y="1156"/>
                </a:lnTo>
                <a:lnTo>
                  <a:pt x="729" y="1161"/>
                </a:lnTo>
                <a:lnTo>
                  <a:pt x="738" y="1161"/>
                </a:lnTo>
                <a:lnTo>
                  <a:pt x="738" y="1161"/>
                </a:lnTo>
                <a:lnTo>
                  <a:pt x="740" y="1160"/>
                </a:lnTo>
                <a:lnTo>
                  <a:pt x="744" y="1160"/>
                </a:lnTo>
                <a:lnTo>
                  <a:pt x="744" y="1160"/>
                </a:lnTo>
                <a:lnTo>
                  <a:pt x="747" y="1161"/>
                </a:lnTo>
                <a:lnTo>
                  <a:pt x="748" y="1164"/>
                </a:lnTo>
                <a:lnTo>
                  <a:pt x="749" y="1168"/>
                </a:lnTo>
                <a:lnTo>
                  <a:pt x="752" y="1171"/>
                </a:lnTo>
                <a:lnTo>
                  <a:pt x="752" y="1171"/>
                </a:lnTo>
                <a:lnTo>
                  <a:pt x="756" y="1179"/>
                </a:lnTo>
                <a:lnTo>
                  <a:pt x="758" y="1182"/>
                </a:lnTo>
                <a:lnTo>
                  <a:pt x="759" y="1187"/>
                </a:lnTo>
                <a:lnTo>
                  <a:pt x="759" y="1187"/>
                </a:lnTo>
                <a:lnTo>
                  <a:pt x="758" y="1192"/>
                </a:lnTo>
                <a:lnTo>
                  <a:pt x="756" y="1196"/>
                </a:lnTo>
                <a:lnTo>
                  <a:pt x="754" y="1201"/>
                </a:lnTo>
                <a:lnTo>
                  <a:pt x="754" y="1206"/>
                </a:lnTo>
                <a:lnTo>
                  <a:pt x="754" y="1206"/>
                </a:lnTo>
                <a:lnTo>
                  <a:pt x="754" y="1207"/>
                </a:lnTo>
                <a:lnTo>
                  <a:pt x="755" y="1210"/>
                </a:lnTo>
                <a:lnTo>
                  <a:pt x="759" y="1211"/>
                </a:lnTo>
                <a:lnTo>
                  <a:pt x="763" y="1213"/>
                </a:lnTo>
                <a:lnTo>
                  <a:pt x="765" y="1216"/>
                </a:lnTo>
                <a:lnTo>
                  <a:pt x="763" y="1223"/>
                </a:lnTo>
                <a:lnTo>
                  <a:pt x="763" y="1223"/>
                </a:lnTo>
                <a:lnTo>
                  <a:pt x="765" y="1227"/>
                </a:lnTo>
                <a:lnTo>
                  <a:pt x="766" y="1228"/>
                </a:lnTo>
                <a:lnTo>
                  <a:pt x="766" y="1231"/>
                </a:lnTo>
                <a:lnTo>
                  <a:pt x="766" y="1231"/>
                </a:lnTo>
                <a:lnTo>
                  <a:pt x="768" y="1233"/>
                </a:lnTo>
                <a:lnTo>
                  <a:pt x="769" y="1237"/>
                </a:lnTo>
                <a:lnTo>
                  <a:pt x="769" y="1237"/>
                </a:lnTo>
                <a:lnTo>
                  <a:pt x="769" y="1242"/>
                </a:lnTo>
                <a:lnTo>
                  <a:pt x="769" y="1242"/>
                </a:lnTo>
                <a:lnTo>
                  <a:pt x="773" y="1242"/>
                </a:lnTo>
                <a:lnTo>
                  <a:pt x="776" y="1244"/>
                </a:lnTo>
                <a:lnTo>
                  <a:pt x="781" y="1248"/>
                </a:lnTo>
                <a:lnTo>
                  <a:pt x="781" y="1248"/>
                </a:lnTo>
                <a:lnTo>
                  <a:pt x="786" y="1253"/>
                </a:lnTo>
                <a:lnTo>
                  <a:pt x="789" y="1255"/>
                </a:lnTo>
                <a:lnTo>
                  <a:pt x="789" y="1259"/>
                </a:lnTo>
                <a:lnTo>
                  <a:pt x="789" y="1259"/>
                </a:lnTo>
                <a:lnTo>
                  <a:pt x="790" y="1271"/>
                </a:lnTo>
                <a:lnTo>
                  <a:pt x="791" y="1276"/>
                </a:lnTo>
                <a:lnTo>
                  <a:pt x="794" y="1283"/>
                </a:lnTo>
                <a:lnTo>
                  <a:pt x="794" y="1283"/>
                </a:lnTo>
                <a:lnTo>
                  <a:pt x="796" y="1285"/>
                </a:lnTo>
                <a:lnTo>
                  <a:pt x="798" y="1287"/>
                </a:lnTo>
                <a:lnTo>
                  <a:pt x="801" y="1290"/>
                </a:lnTo>
                <a:lnTo>
                  <a:pt x="803" y="1294"/>
                </a:lnTo>
                <a:lnTo>
                  <a:pt x="803" y="1294"/>
                </a:lnTo>
                <a:lnTo>
                  <a:pt x="803" y="1301"/>
                </a:lnTo>
                <a:lnTo>
                  <a:pt x="805" y="1305"/>
                </a:lnTo>
                <a:lnTo>
                  <a:pt x="806" y="1305"/>
                </a:lnTo>
                <a:lnTo>
                  <a:pt x="807" y="1306"/>
                </a:lnTo>
                <a:lnTo>
                  <a:pt x="807" y="1306"/>
                </a:lnTo>
                <a:lnTo>
                  <a:pt x="811" y="1305"/>
                </a:lnTo>
                <a:lnTo>
                  <a:pt x="813" y="1304"/>
                </a:lnTo>
                <a:lnTo>
                  <a:pt x="816" y="1304"/>
                </a:lnTo>
                <a:lnTo>
                  <a:pt x="818" y="1302"/>
                </a:lnTo>
                <a:lnTo>
                  <a:pt x="818" y="1302"/>
                </a:lnTo>
                <a:lnTo>
                  <a:pt x="822" y="1304"/>
                </a:lnTo>
                <a:lnTo>
                  <a:pt x="824" y="1305"/>
                </a:lnTo>
                <a:lnTo>
                  <a:pt x="831" y="1310"/>
                </a:lnTo>
                <a:lnTo>
                  <a:pt x="831" y="1310"/>
                </a:lnTo>
                <a:lnTo>
                  <a:pt x="834" y="1312"/>
                </a:lnTo>
                <a:lnTo>
                  <a:pt x="839" y="1315"/>
                </a:lnTo>
                <a:lnTo>
                  <a:pt x="844" y="1316"/>
                </a:lnTo>
                <a:lnTo>
                  <a:pt x="848" y="1320"/>
                </a:lnTo>
                <a:lnTo>
                  <a:pt x="848" y="1320"/>
                </a:lnTo>
                <a:lnTo>
                  <a:pt x="849" y="1322"/>
                </a:lnTo>
                <a:lnTo>
                  <a:pt x="850" y="1325"/>
                </a:lnTo>
                <a:lnTo>
                  <a:pt x="850" y="1332"/>
                </a:lnTo>
                <a:lnTo>
                  <a:pt x="850" y="1332"/>
                </a:lnTo>
                <a:lnTo>
                  <a:pt x="854" y="1329"/>
                </a:lnTo>
                <a:lnTo>
                  <a:pt x="857" y="1329"/>
                </a:lnTo>
                <a:lnTo>
                  <a:pt x="859" y="1328"/>
                </a:lnTo>
                <a:lnTo>
                  <a:pt x="859" y="1328"/>
                </a:lnTo>
                <a:lnTo>
                  <a:pt x="863" y="1329"/>
                </a:lnTo>
                <a:lnTo>
                  <a:pt x="865" y="1332"/>
                </a:lnTo>
                <a:lnTo>
                  <a:pt x="869" y="1337"/>
                </a:lnTo>
                <a:lnTo>
                  <a:pt x="869" y="1337"/>
                </a:lnTo>
                <a:lnTo>
                  <a:pt x="871" y="1341"/>
                </a:lnTo>
                <a:lnTo>
                  <a:pt x="873" y="1343"/>
                </a:lnTo>
                <a:lnTo>
                  <a:pt x="875" y="1347"/>
                </a:lnTo>
                <a:lnTo>
                  <a:pt x="878" y="1348"/>
                </a:lnTo>
                <a:lnTo>
                  <a:pt x="878" y="1348"/>
                </a:lnTo>
                <a:lnTo>
                  <a:pt x="878" y="1353"/>
                </a:lnTo>
                <a:lnTo>
                  <a:pt x="878" y="1353"/>
                </a:lnTo>
                <a:lnTo>
                  <a:pt x="880" y="1354"/>
                </a:lnTo>
                <a:lnTo>
                  <a:pt x="883" y="1355"/>
                </a:lnTo>
                <a:lnTo>
                  <a:pt x="883" y="1355"/>
                </a:lnTo>
                <a:lnTo>
                  <a:pt x="887" y="1353"/>
                </a:lnTo>
                <a:lnTo>
                  <a:pt x="892" y="1350"/>
                </a:lnTo>
                <a:lnTo>
                  <a:pt x="900" y="1350"/>
                </a:lnTo>
                <a:lnTo>
                  <a:pt x="900" y="1350"/>
                </a:lnTo>
                <a:lnTo>
                  <a:pt x="900" y="1358"/>
                </a:lnTo>
                <a:lnTo>
                  <a:pt x="915" y="1358"/>
                </a:lnTo>
                <a:lnTo>
                  <a:pt x="915" y="1358"/>
                </a:lnTo>
                <a:lnTo>
                  <a:pt x="921" y="1358"/>
                </a:lnTo>
                <a:lnTo>
                  <a:pt x="926" y="1358"/>
                </a:lnTo>
                <a:lnTo>
                  <a:pt x="926" y="1358"/>
                </a:lnTo>
                <a:lnTo>
                  <a:pt x="932" y="1359"/>
                </a:lnTo>
                <a:lnTo>
                  <a:pt x="938" y="1360"/>
                </a:lnTo>
                <a:lnTo>
                  <a:pt x="938" y="1360"/>
                </a:lnTo>
                <a:lnTo>
                  <a:pt x="941" y="1359"/>
                </a:lnTo>
                <a:lnTo>
                  <a:pt x="944" y="1358"/>
                </a:lnTo>
                <a:lnTo>
                  <a:pt x="944" y="1358"/>
                </a:lnTo>
                <a:lnTo>
                  <a:pt x="947" y="1359"/>
                </a:lnTo>
                <a:lnTo>
                  <a:pt x="949" y="1360"/>
                </a:lnTo>
                <a:lnTo>
                  <a:pt x="952" y="1362"/>
                </a:lnTo>
                <a:lnTo>
                  <a:pt x="954" y="1362"/>
                </a:lnTo>
                <a:lnTo>
                  <a:pt x="954" y="1362"/>
                </a:lnTo>
                <a:lnTo>
                  <a:pt x="957" y="1362"/>
                </a:lnTo>
                <a:lnTo>
                  <a:pt x="958" y="1360"/>
                </a:lnTo>
                <a:lnTo>
                  <a:pt x="958" y="1360"/>
                </a:lnTo>
                <a:lnTo>
                  <a:pt x="962" y="1362"/>
                </a:lnTo>
                <a:lnTo>
                  <a:pt x="965" y="1363"/>
                </a:lnTo>
                <a:lnTo>
                  <a:pt x="968" y="1365"/>
                </a:lnTo>
                <a:lnTo>
                  <a:pt x="970" y="1368"/>
                </a:lnTo>
                <a:lnTo>
                  <a:pt x="970" y="1368"/>
                </a:lnTo>
                <a:lnTo>
                  <a:pt x="973" y="1369"/>
                </a:lnTo>
                <a:lnTo>
                  <a:pt x="974" y="1369"/>
                </a:lnTo>
                <a:lnTo>
                  <a:pt x="978" y="1369"/>
                </a:lnTo>
                <a:lnTo>
                  <a:pt x="980" y="1369"/>
                </a:lnTo>
                <a:lnTo>
                  <a:pt x="980" y="1369"/>
                </a:lnTo>
                <a:lnTo>
                  <a:pt x="983" y="1371"/>
                </a:lnTo>
                <a:lnTo>
                  <a:pt x="984" y="1374"/>
                </a:lnTo>
                <a:lnTo>
                  <a:pt x="985" y="1378"/>
                </a:lnTo>
                <a:lnTo>
                  <a:pt x="989" y="1378"/>
                </a:lnTo>
                <a:lnTo>
                  <a:pt x="989" y="1378"/>
                </a:lnTo>
                <a:lnTo>
                  <a:pt x="991" y="1378"/>
                </a:lnTo>
                <a:lnTo>
                  <a:pt x="994" y="1376"/>
                </a:lnTo>
                <a:lnTo>
                  <a:pt x="996" y="1375"/>
                </a:lnTo>
                <a:lnTo>
                  <a:pt x="999" y="1374"/>
                </a:lnTo>
                <a:lnTo>
                  <a:pt x="999" y="1374"/>
                </a:lnTo>
                <a:lnTo>
                  <a:pt x="1000" y="1370"/>
                </a:lnTo>
                <a:lnTo>
                  <a:pt x="1002" y="1368"/>
                </a:lnTo>
                <a:lnTo>
                  <a:pt x="1007" y="1364"/>
                </a:lnTo>
                <a:lnTo>
                  <a:pt x="1007" y="1364"/>
                </a:lnTo>
                <a:lnTo>
                  <a:pt x="1010" y="1364"/>
                </a:lnTo>
                <a:lnTo>
                  <a:pt x="1012" y="1363"/>
                </a:lnTo>
                <a:lnTo>
                  <a:pt x="1012" y="1362"/>
                </a:lnTo>
                <a:lnTo>
                  <a:pt x="1012" y="1362"/>
                </a:lnTo>
                <a:lnTo>
                  <a:pt x="1011" y="1357"/>
                </a:lnTo>
                <a:lnTo>
                  <a:pt x="1011" y="1357"/>
                </a:lnTo>
                <a:lnTo>
                  <a:pt x="1005" y="1355"/>
                </a:lnTo>
                <a:lnTo>
                  <a:pt x="1004" y="1354"/>
                </a:lnTo>
                <a:lnTo>
                  <a:pt x="1002" y="1352"/>
                </a:lnTo>
                <a:lnTo>
                  <a:pt x="1002" y="1352"/>
                </a:lnTo>
                <a:lnTo>
                  <a:pt x="1004" y="1347"/>
                </a:lnTo>
                <a:lnTo>
                  <a:pt x="1005" y="1343"/>
                </a:lnTo>
                <a:lnTo>
                  <a:pt x="1005" y="1343"/>
                </a:lnTo>
                <a:lnTo>
                  <a:pt x="1000" y="1341"/>
                </a:lnTo>
                <a:lnTo>
                  <a:pt x="996" y="1338"/>
                </a:lnTo>
                <a:lnTo>
                  <a:pt x="992" y="1334"/>
                </a:lnTo>
                <a:lnTo>
                  <a:pt x="991" y="1331"/>
                </a:lnTo>
                <a:lnTo>
                  <a:pt x="991" y="1331"/>
                </a:lnTo>
                <a:lnTo>
                  <a:pt x="992" y="1327"/>
                </a:lnTo>
                <a:lnTo>
                  <a:pt x="994" y="1325"/>
                </a:lnTo>
                <a:lnTo>
                  <a:pt x="994" y="1325"/>
                </a:lnTo>
                <a:lnTo>
                  <a:pt x="992" y="1320"/>
                </a:lnTo>
                <a:lnTo>
                  <a:pt x="992" y="1320"/>
                </a:lnTo>
                <a:lnTo>
                  <a:pt x="985" y="1320"/>
                </a:lnTo>
                <a:lnTo>
                  <a:pt x="985" y="1320"/>
                </a:lnTo>
                <a:lnTo>
                  <a:pt x="984" y="1317"/>
                </a:lnTo>
                <a:lnTo>
                  <a:pt x="983" y="1315"/>
                </a:lnTo>
                <a:lnTo>
                  <a:pt x="983" y="1315"/>
                </a:lnTo>
                <a:lnTo>
                  <a:pt x="984" y="1312"/>
                </a:lnTo>
                <a:lnTo>
                  <a:pt x="985" y="1311"/>
                </a:lnTo>
                <a:lnTo>
                  <a:pt x="986" y="1308"/>
                </a:lnTo>
                <a:lnTo>
                  <a:pt x="986" y="1307"/>
                </a:lnTo>
                <a:lnTo>
                  <a:pt x="986" y="1307"/>
                </a:lnTo>
                <a:lnTo>
                  <a:pt x="986" y="1305"/>
                </a:lnTo>
                <a:lnTo>
                  <a:pt x="985" y="1304"/>
                </a:lnTo>
                <a:lnTo>
                  <a:pt x="984" y="1301"/>
                </a:lnTo>
                <a:lnTo>
                  <a:pt x="984" y="1299"/>
                </a:lnTo>
                <a:lnTo>
                  <a:pt x="984" y="1299"/>
                </a:lnTo>
                <a:lnTo>
                  <a:pt x="984" y="1297"/>
                </a:lnTo>
                <a:lnTo>
                  <a:pt x="986" y="1296"/>
                </a:lnTo>
                <a:lnTo>
                  <a:pt x="988" y="1296"/>
                </a:lnTo>
                <a:lnTo>
                  <a:pt x="989" y="1294"/>
                </a:lnTo>
                <a:lnTo>
                  <a:pt x="989" y="1294"/>
                </a:lnTo>
                <a:lnTo>
                  <a:pt x="988" y="1292"/>
                </a:lnTo>
                <a:lnTo>
                  <a:pt x="986" y="1290"/>
                </a:lnTo>
                <a:lnTo>
                  <a:pt x="986" y="1290"/>
                </a:lnTo>
                <a:lnTo>
                  <a:pt x="984" y="1287"/>
                </a:lnTo>
                <a:lnTo>
                  <a:pt x="983" y="1285"/>
                </a:lnTo>
                <a:lnTo>
                  <a:pt x="980" y="1283"/>
                </a:lnTo>
                <a:lnTo>
                  <a:pt x="980" y="1280"/>
                </a:lnTo>
                <a:lnTo>
                  <a:pt x="980" y="1280"/>
                </a:lnTo>
                <a:lnTo>
                  <a:pt x="980" y="1278"/>
                </a:lnTo>
                <a:lnTo>
                  <a:pt x="981" y="1276"/>
                </a:lnTo>
                <a:lnTo>
                  <a:pt x="983" y="1275"/>
                </a:lnTo>
                <a:lnTo>
                  <a:pt x="984" y="1273"/>
                </a:lnTo>
                <a:lnTo>
                  <a:pt x="984" y="1273"/>
                </a:lnTo>
                <a:lnTo>
                  <a:pt x="983" y="1270"/>
                </a:lnTo>
                <a:lnTo>
                  <a:pt x="981" y="1269"/>
                </a:lnTo>
                <a:lnTo>
                  <a:pt x="979" y="1268"/>
                </a:lnTo>
                <a:lnTo>
                  <a:pt x="979" y="1265"/>
                </a:lnTo>
                <a:lnTo>
                  <a:pt x="979" y="1265"/>
                </a:lnTo>
                <a:lnTo>
                  <a:pt x="978" y="1260"/>
                </a:lnTo>
                <a:lnTo>
                  <a:pt x="978" y="1260"/>
                </a:lnTo>
                <a:lnTo>
                  <a:pt x="973" y="1261"/>
                </a:lnTo>
                <a:lnTo>
                  <a:pt x="973" y="1247"/>
                </a:lnTo>
                <a:lnTo>
                  <a:pt x="973" y="1247"/>
                </a:lnTo>
                <a:lnTo>
                  <a:pt x="976" y="1244"/>
                </a:lnTo>
                <a:lnTo>
                  <a:pt x="980" y="1242"/>
                </a:lnTo>
                <a:lnTo>
                  <a:pt x="983" y="1237"/>
                </a:lnTo>
                <a:lnTo>
                  <a:pt x="984" y="1232"/>
                </a:lnTo>
                <a:lnTo>
                  <a:pt x="984" y="1232"/>
                </a:lnTo>
                <a:lnTo>
                  <a:pt x="983" y="1229"/>
                </a:lnTo>
                <a:lnTo>
                  <a:pt x="980" y="1227"/>
                </a:lnTo>
                <a:lnTo>
                  <a:pt x="978" y="1226"/>
                </a:lnTo>
                <a:lnTo>
                  <a:pt x="978" y="1222"/>
                </a:lnTo>
                <a:lnTo>
                  <a:pt x="978" y="1222"/>
                </a:lnTo>
                <a:lnTo>
                  <a:pt x="978" y="1219"/>
                </a:lnTo>
                <a:lnTo>
                  <a:pt x="979" y="1217"/>
                </a:lnTo>
                <a:lnTo>
                  <a:pt x="981" y="1215"/>
                </a:lnTo>
                <a:lnTo>
                  <a:pt x="981" y="1211"/>
                </a:lnTo>
                <a:lnTo>
                  <a:pt x="981" y="1211"/>
                </a:lnTo>
                <a:lnTo>
                  <a:pt x="984" y="1206"/>
                </a:lnTo>
                <a:lnTo>
                  <a:pt x="984" y="1206"/>
                </a:lnTo>
                <a:lnTo>
                  <a:pt x="976" y="1206"/>
                </a:lnTo>
                <a:lnTo>
                  <a:pt x="976" y="1206"/>
                </a:lnTo>
                <a:lnTo>
                  <a:pt x="973" y="1206"/>
                </a:lnTo>
                <a:lnTo>
                  <a:pt x="969" y="1207"/>
                </a:lnTo>
                <a:lnTo>
                  <a:pt x="967" y="1208"/>
                </a:lnTo>
                <a:lnTo>
                  <a:pt x="963" y="1208"/>
                </a:lnTo>
                <a:lnTo>
                  <a:pt x="963" y="1208"/>
                </a:lnTo>
                <a:lnTo>
                  <a:pt x="959" y="1208"/>
                </a:lnTo>
                <a:lnTo>
                  <a:pt x="957" y="1206"/>
                </a:lnTo>
                <a:lnTo>
                  <a:pt x="957" y="1206"/>
                </a:lnTo>
                <a:lnTo>
                  <a:pt x="959" y="1202"/>
                </a:lnTo>
                <a:lnTo>
                  <a:pt x="963" y="1198"/>
                </a:lnTo>
                <a:lnTo>
                  <a:pt x="967" y="1196"/>
                </a:lnTo>
                <a:lnTo>
                  <a:pt x="969" y="1191"/>
                </a:lnTo>
                <a:lnTo>
                  <a:pt x="969" y="1191"/>
                </a:lnTo>
                <a:lnTo>
                  <a:pt x="970" y="1187"/>
                </a:lnTo>
                <a:lnTo>
                  <a:pt x="970" y="1185"/>
                </a:lnTo>
                <a:lnTo>
                  <a:pt x="969" y="1176"/>
                </a:lnTo>
                <a:lnTo>
                  <a:pt x="974" y="1176"/>
                </a:lnTo>
                <a:lnTo>
                  <a:pt x="974" y="1176"/>
                </a:lnTo>
                <a:lnTo>
                  <a:pt x="975" y="1180"/>
                </a:lnTo>
                <a:lnTo>
                  <a:pt x="976" y="1182"/>
                </a:lnTo>
                <a:lnTo>
                  <a:pt x="976" y="1182"/>
                </a:lnTo>
                <a:lnTo>
                  <a:pt x="975" y="1186"/>
                </a:lnTo>
                <a:lnTo>
                  <a:pt x="974" y="1189"/>
                </a:lnTo>
                <a:lnTo>
                  <a:pt x="974" y="1189"/>
                </a:lnTo>
                <a:lnTo>
                  <a:pt x="974" y="1192"/>
                </a:lnTo>
                <a:lnTo>
                  <a:pt x="973" y="1195"/>
                </a:lnTo>
                <a:lnTo>
                  <a:pt x="969" y="1200"/>
                </a:lnTo>
                <a:lnTo>
                  <a:pt x="974" y="1200"/>
                </a:lnTo>
                <a:lnTo>
                  <a:pt x="974" y="1200"/>
                </a:lnTo>
                <a:lnTo>
                  <a:pt x="980" y="1196"/>
                </a:lnTo>
                <a:lnTo>
                  <a:pt x="983" y="1195"/>
                </a:lnTo>
                <a:lnTo>
                  <a:pt x="984" y="1192"/>
                </a:lnTo>
                <a:lnTo>
                  <a:pt x="984" y="1192"/>
                </a:lnTo>
                <a:lnTo>
                  <a:pt x="985" y="1189"/>
                </a:lnTo>
                <a:lnTo>
                  <a:pt x="985" y="1185"/>
                </a:lnTo>
                <a:lnTo>
                  <a:pt x="985" y="1181"/>
                </a:lnTo>
                <a:lnTo>
                  <a:pt x="986" y="1177"/>
                </a:lnTo>
                <a:lnTo>
                  <a:pt x="986" y="1177"/>
                </a:lnTo>
                <a:lnTo>
                  <a:pt x="995" y="1170"/>
                </a:lnTo>
                <a:lnTo>
                  <a:pt x="997" y="1166"/>
                </a:lnTo>
                <a:lnTo>
                  <a:pt x="999" y="1161"/>
                </a:lnTo>
                <a:lnTo>
                  <a:pt x="999" y="1161"/>
                </a:lnTo>
                <a:lnTo>
                  <a:pt x="1000" y="1156"/>
                </a:lnTo>
                <a:lnTo>
                  <a:pt x="1001" y="1153"/>
                </a:lnTo>
                <a:lnTo>
                  <a:pt x="1001" y="1153"/>
                </a:lnTo>
                <a:lnTo>
                  <a:pt x="1001" y="1150"/>
                </a:lnTo>
                <a:lnTo>
                  <a:pt x="999" y="1148"/>
                </a:lnTo>
                <a:lnTo>
                  <a:pt x="997" y="1147"/>
                </a:lnTo>
                <a:lnTo>
                  <a:pt x="996" y="1144"/>
                </a:lnTo>
                <a:lnTo>
                  <a:pt x="996" y="1144"/>
                </a:lnTo>
                <a:lnTo>
                  <a:pt x="995" y="1138"/>
                </a:lnTo>
                <a:lnTo>
                  <a:pt x="994" y="1137"/>
                </a:lnTo>
                <a:lnTo>
                  <a:pt x="991" y="1135"/>
                </a:lnTo>
                <a:lnTo>
                  <a:pt x="991" y="1135"/>
                </a:lnTo>
                <a:lnTo>
                  <a:pt x="990" y="1135"/>
                </a:lnTo>
                <a:lnTo>
                  <a:pt x="989" y="1137"/>
                </a:lnTo>
                <a:lnTo>
                  <a:pt x="989" y="1137"/>
                </a:lnTo>
                <a:lnTo>
                  <a:pt x="985" y="1135"/>
                </a:lnTo>
                <a:lnTo>
                  <a:pt x="984" y="1134"/>
                </a:lnTo>
                <a:lnTo>
                  <a:pt x="981" y="1128"/>
                </a:lnTo>
                <a:lnTo>
                  <a:pt x="981" y="1128"/>
                </a:lnTo>
                <a:lnTo>
                  <a:pt x="986" y="1126"/>
                </a:lnTo>
                <a:lnTo>
                  <a:pt x="992" y="1124"/>
                </a:lnTo>
                <a:lnTo>
                  <a:pt x="992" y="1124"/>
                </a:lnTo>
                <a:lnTo>
                  <a:pt x="999" y="1126"/>
                </a:lnTo>
                <a:lnTo>
                  <a:pt x="1006" y="1128"/>
                </a:lnTo>
                <a:lnTo>
                  <a:pt x="1006" y="1128"/>
                </a:lnTo>
                <a:lnTo>
                  <a:pt x="1007" y="1131"/>
                </a:lnTo>
                <a:lnTo>
                  <a:pt x="1007" y="1132"/>
                </a:lnTo>
                <a:lnTo>
                  <a:pt x="1009" y="1132"/>
                </a:lnTo>
                <a:lnTo>
                  <a:pt x="1009" y="1132"/>
                </a:lnTo>
                <a:lnTo>
                  <a:pt x="1013" y="1131"/>
                </a:lnTo>
                <a:lnTo>
                  <a:pt x="1013" y="1131"/>
                </a:lnTo>
                <a:lnTo>
                  <a:pt x="1013" y="1127"/>
                </a:lnTo>
                <a:lnTo>
                  <a:pt x="1016" y="1122"/>
                </a:lnTo>
                <a:lnTo>
                  <a:pt x="1016" y="1122"/>
                </a:lnTo>
                <a:lnTo>
                  <a:pt x="1018" y="1116"/>
                </a:lnTo>
                <a:lnTo>
                  <a:pt x="1022" y="1111"/>
                </a:lnTo>
                <a:lnTo>
                  <a:pt x="1022" y="1111"/>
                </a:lnTo>
                <a:lnTo>
                  <a:pt x="1025" y="1110"/>
                </a:lnTo>
                <a:lnTo>
                  <a:pt x="1026" y="1108"/>
                </a:lnTo>
                <a:lnTo>
                  <a:pt x="1027" y="1107"/>
                </a:lnTo>
                <a:lnTo>
                  <a:pt x="1027" y="1107"/>
                </a:lnTo>
                <a:lnTo>
                  <a:pt x="1026" y="1103"/>
                </a:lnTo>
                <a:lnTo>
                  <a:pt x="1026" y="1101"/>
                </a:lnTo>
                <a:lnTo>
                  <a:pt x="1026" y="1101"/>
                </a:lnTo>
                <a:lnTo>
                  <a:pt x="1022" y="1103"/>
                </a:lnTo>
                <a:lnTo>
                  <a:pt x="1020" y="1106"/>
                </a:lnTo>
                <a:lnTo>
                  <a:pt x="1017" y="1108"/>
                </a:lnTo>
                <a:lnTo>
                  <a:pt x="1015" y="1110"/>
                </a:lnTo>
                <a:lnTo>
                  <a:pt x="1015" y="1110"/>
                </a:lnTo>
                <a:lnTo>
                  <a:pt x="1012" y="1108"/>
                </a:lnTo>
                <a:lnTo>
                  <a:pt x="1012" y="1106"/>
                </a:lnTo>
                <a:lnTo>
                  <a:pt x="1011" y="1101"/>
                </a:lnTo>
                <a:lnTo>
                  <a:pt x="1011" y="1101"/>
                </a:lnTo>
                <a:lnTo>
                  <a:pt x="1012" y="1100"/>
                </a:lnTo>
                <a:lnTo>
                  <a:pt x="1013" y="1098"/>
                </a:lnTo>
                <a:lnTo>
                  <a:pt x="1015" y="1097"/>
                </a:lnTo>
                <a:lnTo>
                  <a:pt x="1016" y="1095"/>
                </a:lnTo>
                <a:lnTo>
                  <a:pt x="1016" y="1095"/>
                </a:lnTo>
                <a:lnTo>
                  <a:pt x="1016" y="1091"/>
                </a:lnTo>
                <a:lnTo>
                  <a:pt x="1020" y="1089"/>
                </a:lnTo>
                <a:lnTo>
                  <a:pt x="1020" y="1089"/>
                </a:lnTo>
                <a:lnTo>
                  <a:pt x="1022" y="1086"/>
                </a:lnTo>
                <a:lnTo>
                  <a:pt x="1022" y="1086"/>
                </a:lnTo>
                <a:lnTo>
                  <a:pt x="1023" y="1085"/>
                </a:lnTo>
                <a:lnTo>
                  <a:pt x="1023" y="1085"/>
                </a:lnTo>
                <a:lnTo>
                  <a:pt x="1028" y="1085"/>
                </a:lnTo>
                <a:lnTo>
                  <a:pt x="1031" y="1084"/>
                </a:lnTo>
                <a:lnTo>
                  <a:pt x="1038" y="1079"/>
                </a:lnTo>
                <a:lnTo>
                  <a:pt x="1038" y="1079"/>
                </a:lnTo>
                <a:lnTo>
                  <a:pt x="1039" y="1084"/>
                </a:lnTo>
                <a:lnTo>
                  <a:pt x="1041" y="1085"/>
                </a:lnTo>
                <a:lnTo>
                  <a:pt x="1043" y="1085"/>
                </a:lnTo>
                <a:lnTo>
                  <a:pt x="1043" y="1085"/>
                </a:lnTo>
                <a:lnTo>
                  <a:pt x="1046" y="1085"/>
                </a:lnTo>
                <a:lnTo>
                  <a:pt x="1047" y="1084"/>
                </a:lnTo>
                <a:lnTo>
                  <a:pt x="1051" y="1080"/>
                </a:lnTo>
                <a:lnTo>
                  <a:pt x="1052" y="1075"/>
                </a:lnTo>
                <a:lnTo>
                  <a:pt x="1053" y="1070"/>
                </a:lnTo>
                <a:lnTo>
                  <a:pt x="1053" y="1070"/>
                </a:lnTo>
                <a:lnTo>
                  <a:pt x="1052" y="1066"/>
                </a:lnTo>
                <a:lnTo>
                  <a:pt x="1049" y="1064"/>
                </a:lnTo>
                <a:lnTo>
                  <a:pt x="1047" y="1061"/>
                </a:lnTo>
                <a:lnTo>
                  <a:pt x="1046" y="1059"/>
                </a:lnTo>
                <a:lnTo>
                  <a:pt x="1046" y="1059"/>
                </a:lnTo>
                <a:lnTo>
                  <a:pt x="1047" y="1053"/>
                </a:lnTo>
                <a:lnTo>
                  <a:pt x="1049" y="1051"/>
                </a:lnTo>
                <a:lnTo>
                  <a:pt x="1052" y="1050"/>
                </a:lnTo>
                <a:lnTo>
                  <a:pt x="1052" y="1050"/>
                </a:lnTo>
                <a:lnTo>
                  <a:pt x="1054" y="1051"/>
                </a:lnTo>
                <a:lnTo>
                  <a:pt x="1057" y="1053"/>
                </a:lnTo>
                <a:lnTo>
                  <a:pt x="1059" y="1059"/>
                </a:lnTo>
                <a:lnTo>
                  <a:pt x="1062" y="1065"/>
                </a:lnTo>
                <a:lnTo>
                  <a:pt x="1064" y="1068"/>
                </a:lnTo>
                <a:lnTo>
                  <a:pt x="1068" y="1068"/>
                </a:lnTo>
                <a:lnTo>
                  <a:pt x="1068" y="1068"/>
                </a:lnTo>
                <a:lnTo>
                  <a:pt x="1070" y="1066"/>
                </a:lnTo>
                <a:lnTo>
                  <a:pt x="1073" y="1064"/>
                </a:lnTo>
                <a:lnTo>
                  <a:pt x="1075" y="1061"/>
                </a:lnTo>
                <a:lnTo>
                  <a:pt x="1079" y="1059"/>
                </a:lnTo>
                <a:lnTo>
                  <a:pt x="1079" y="1059"/>
                </a:lnTo>
                <a:lnTo>
                  <a:pt x="1083" y="1058"/>
                </a:lnTo>
                <a:lnTo>
                  <a:pt x="1088" y="1056"/>
                </a:lnTo>
                <a:lnTo>
                  <a:pt x="1091" y="1055"/>
                </a:lnTo>
                <a:lnTo>
                  <a:pt x="1091" y="1054"/>
                </a:lnTo>
                <a:lnTo>
                  <a:pt x="1093" y="1053"/>
                </a:lnTo>
                <a:lnTo>
                  <a:pt x="1093" y="1053"/>
                </a:lnTo>
                <a:lnTo>
                  <a:pt x="1091" y="1051"/>
                </a:lnTo>
                <a:lnTo>
                  <a:pt x="1090" y="1050"/>
                </a:lnTo>
                <a:lnTo>
                  <a:pt x="1085" y="1049"/>
                </a:lnTo>
                <a:lnTo>
                  <a:pt x="1085" y="1049"/>
                </a:lnTo>
                <a:lnTo>
                  <a:pt x="1081" y="1047"/>
                </a:lnTo>
                <a:lnTo>
                  <a:pt x="1079" y="1044"/>
                </a:lnTo>
                <a:lnTo>
                  <a:pt x="1078" y="1040"/>
                </a:lnTo>
                <a:lnTo>
                  <a:pt x="1077" y="1035"/>
                </a:lnTo>
                <a:lnTo>
                  <a:pt x="1077" y="1035"/>
                </a:lnTo>
                <a:lnTo>
                  <a:pt x="1072" y="1030"/>
                </a:lnTo>
                <a:lnTo>
                  <a:pt x="1069" y="1028"/>
                </a:lnTo>
                <a:lnTo>
                  <a:pt x="1068" y="1024"/>
                </a:lnTo>
                <a:lnTo>
                  <a:pt x="1068" y="1024"/>
                </a:lnTo>
                <a:lnTo>
                  <a:pt x="1069" y="1021"/>
                </a:lnTo>
                <a:lnTo>
                  <a:pt x="1070" y="1019"/>
                </a:lnTo>
                <a:lnTo>
                  <a:pt x="1072" y="1019"/>
                </a:lnTo>
                <a:lnTo>
                  <a:pt x="1072" y="1019"/>
                </a:lnTo>
                <a:lnTo>
                  <a:pt x="1074" y="1019"/>
                </a:lnTo>
                <a:lnTo>
                  <a:pt x="1077" y="1022"/>
                </a:lnTo>
                <a:lnTo>
                  <a:pt x="1079" y="1024"/>
                </a:lnTo>
                <a:lnTo>
                  <a:pt x="1079" y="1027"/>
                </a:lnTo>
                <a:lnTo>
                  <a:pt x="1079" y="1027"/>
                </a:lnTo>
                <a:lnTo>
                  <a:pt x="1081" y="1025"/>
                </a:lnTo>
                <a:lnTo>
                  <a:pt x="1084" y="1025"/>
                </a:lnTo>
                <a:lnTo>
                  <a:pt x="1084" y="1025"/>
                </a:lnTo>
                <a:lnTo>
                  <a:pt x="1088" y="1027"/>
                </a:lnTo>
                <a:lnTo>
                  <a:pt x="1089" y="1028"/>
                </a:lnTo>
                <a:lnTo>
                  <a:pt x="1089" y="1029"/>
                </a:lnTo>
                <a:lnTo>
                  <a:pt x="1089" y="1029"/>
                </a:lnTo>
                <a:lnTo>
                  <a:pt x="1088" y="1033"/>
                </a:lnTo>
                <a:lnTo>
                  <a:pt x="1085" y="1035"/>
                </a:lnTo>
                <a:lnTo>
                  <a:pt x="1085" y="1035"/>
                </a:lnTo>
                <a:lnTo>
                  <a:pt x="1088" y="1037"/>
                </a:lnTo>
                <a:lnTo>
                  <a:pt x="1091" y="1037"/>
                </a:lnTo>
                <a:lnTo>
                  <a:pt x="1094" y="1035"/>
                </a:lnTo>
                <a:lnTo>
                  <a:pt x="1096" y="1034"/>
                </a:lnTo>
                <a:lnTo>
                  <a:pt x="1101" y="1029"/>
                </a:lnTo>
                <a:lnTo>
                  <a:pt x="1102" y="1027"/>
                </a:lnTo>
                <a:lnTo>
                  <a:pt x="1102" y="1023"/>
                </a:lnTo>
                <a:lnTo>
                  <a:pt x="1107" y="1023"/>
                </a:lnTo>
                <a:lnTo>
                  <a:pt x="1107" y="1023"/>
                </a:lnTo>
                <a:lnTo>
                  <a:pt x="1114" y="1023"/>
                </a:lnTo>
                <a:lnTo>
                  <a:pt x="1120" y="1022"/>
                </a:lnTo>
                <a:lnTo>
                  <a:pt x="1130" y="1017"/>
                </a:lnTo>
                <a:lnTo>
                  <a:pt x="1140" y="1012"/>
                </a:lnTo>
                <a:lnTo>
                  <a:pt x="1144" y="1011"/>
                </a:lnTo>
                <a:lnTo>
                  <a:pt x="1151" y="1011"/>
                </a:lnTo>
                <a:lnTo>
                  <a:pt x="1151" y="1011"/>
                </a:lnTo>
                <a:lnTo>
                  <a:pt x="1153" y="1012"/>
                </a:lnTo>
                <a:lnTo>
                  <a:pt x="1156" y="1014"/>
                </a:lnTo>
                <a:lnTo>
                  <a:pt x="1156" y="1014"/>
                </a:lnTo>
                <a:lnTo>
                  <a:pt x="1144" y="1019"/>
                </a:lnTo>
                <a:lnTo>
                  <a:pt x="1133" y="1025"/>
                </a:lnTo>
                <a:lnTo>
                  <a:pt x="1125" y="1032"/>
                </a:lnTo>
                <a:lnTo>
                  <a:pt x="1116" y="1039"/>
                </a:lnTo>
                <a:lnTo>
                  <a:pt x="1116" y="1039"/>
                </a:lnTo>
                <a:lnTo>
                  <a:pt x="1142" y="1027"/>
                </a:lnTo>
                <a:lnTo>
                  <a:pt x="1153" y="1019"/>
                </a:lnTo>
                <a:lnTo>
                  <a:pt x="1165" y="1011"/>
                </a:lnTo>
                <a:lnTo>
                  <a:pt x="1165" y="1011"/>
                </a:lnTo>
                <a:lnTo>
                  <a:pt x="1170" y="1008"/>
                </a:lnTo>
                <a:lnTo>
                  <a:pt x="1175" y="1006"/>
                </a:lnTo>
                <a:lnTo>
                  <a:pt x="1175" y="1006"/>
                </a:lnTo>
                <a:lnTo>
                  <a:pt x="1182" y="1002"/>
                </a:lnTo>
                <a:lnTo>
                  <a:pt x="1186" y="1000"/>
                </a:lnTo>
                <a:lnTo>
                  <a:pt x="1191" y="997"/>
                </a:lnTo>
                <a:lnTo>
                  <a:pt x="1196" y="993"/>
                </a:lnTo>
                <a:lnTo>
                  <a:pt x="1196" y="993"/>
                </a:lnTo>
                <a:lnTo>
                  <a:pt x="1203" y="987"/>
                </a:lnTo>
                <a:lnTo>
                  <a:pt x="1210" y="980"/>
                </a:lnTo>
                <a:lnTo>
                  <a:pt x="1210" y="980"/>
                </a:lnTo>
                <a:lnTo>
                  <a:pt x="1214" y="976"/>
                </a:lnTo>
                <a:lnTo>
                  <a:pt x="1217" y="972"/>
                </a:lnTo>
                <a:lnTo>
                  <a:pt x="1217" y="972"/>
                </a:lnTo>
                <a:lnTo>
                  <a:pt x="1214" y="970"/>
                </a:lnTo>
                <a:lnTo>
                  <a:pt x="1212" y="967"/>
                </a:lnTo>
                <a:lnTo>
                  <a:pt x="1212" y="966"/>
                </a:lnTo>
                <a:lnTo>
                  <a:pt x="1212" y="966"/>
                </a:lnTo>
                <a:lnTo>
                  <a:pt x="1212" y="962"/>
                </a:lnTo>
                <a:lnTo>
                  <a:pt x="1216" y="961"/>
                </a:lnTo>
                <a:lnTo>
                  <a:pt x="1224" y="959"/>
                </a:lnTo>
                <a:lnTo>
                  <a:pt x="1224" y="959"/>
                </a:lnTo>
                <a:lnTo>
                  <a:pt x="1221" y="955"/>
                </a:lnTo>
                <a:lnTo>
                  <a:pt x="1220" y="954"/>
                </a:lnTo>
                <a:lnTo>
                  <a:pt x="1220" y="953"/>
                </a:lnTo>
                <a:lnTo>
                  <a:pt x="1220" y="953"/>
                </a:lnTo>
                <a:lnTo>
                  <a:pt x="1220" y="951"/>
                </a:lnTo>
                <a:lnTo>
                  <a:pt x="1221" y="949"/>
                </a:lnTo>
                <a:lnTo>
                  <a:pt x="1221" y="949"/>
                </a:lnTo>
                <a:lnTo>
                  <a:pt x="1225" y="950"/>
                </a:lnTo>
                <a:lnTo>
                  <a:pt x="1228" y="951"/>
                </a:lnTo>
                <a:lnTo>
                  <a:pt x="1228" y="951"/>
                </a:lnTo>
                <a:lnTo>
                  <a:pt x="1233" y="950"/>
                </a:lnTo>
                <a:lnTo>
                  <a:pt x="1233" y="950"/>
                </a:lnTo>
                <a:lnTo>
                  <a:pt x="1238" y="949"/>
                </a:lnTo>
                <a:lnTo>
                  <a:pt x="1241" y="948"/>
                </a:lnTo>
                <a:lnTo>
                  <a:pt x="1243" y="945"/>
                </a:lnTo>
                <a:lnTo>
                  <a:pt x="1246" y="943"/>
                </a:lnTo>
                <a:lnTo>
                  <a:pt x="1251" y="937"/>
                </a:lnTo>
                <a:lnTo>
                  <a:pt x="1253" y="934"/>
                </a:lnTo>
                <a:lnTo>
                  <a:pt x="1258" y="932"/>
                </a:lnTo>
                <a:lnTo>
                  <a:pt x="1258" y="932"/>
                </a:lnTo>
                <a:lnTo>
                  <a:pt x="1253" y="928"/>
                </a:lnTo>
                <a:lnTo>
                  <a:pt x="1247" y="925"/>
                </a:lnTo>
                <a:lnTo>
                  <a:pt x="1242" y="923"/>
                </a:lnTo>
                <a:lnTo>
                  <a:pt x="1241" y="922"/>
                </a:lnTo>
                <a:lnTo>
                  <a:pt x="1241" y="918"/>
                </a:lnTo>
                <a:lnTo>
                  <a:pt x="1241" y="918"/>
                </a:lnTo>
                <a:lnTo>
                  <a:pt x="1241" y="917"/>
                </a:lnTo>
                <a:lnTo>
                  <a:pt x="1242" y="914"/>
                </a:lnTo>
                <a:lnTo>
                  <a:pt x="1245" y="912"/>
                </a:lnTo>
                <a:lnTo>
                  <a:pt x="1237" y="911"/>
                </a:lnTo>
                <a:lnTo>
                  <a:pt x="1237" y="911"/>
                </a:lnTo>
                <a:lnTo>
                  <a:pt x="1236" y="912"/>
                </a:lnTo>
                <a:lnTo>
                  <a:pt x="1233" y="912"/>
                </a:lnTo>
                <a:lnTo>
                  <a:pt x="1233" y="912"/>
                </a:lnTo>
                <a:lnTo>
                  <a:pt x="1231" y="912"/>
                </a:lnTo>
                <a:lnTo>
                  <a:pt x="1228" y="909"/>
                </a:lnTo>
                <a:lnTo>
                  <a:pt x="1228" y="909"/>
                </a:lnTo>
                <a:lnTo>
                  <a:pt x="1235" y="904"/>
                </a:lnTo>
                <a:lnTo>
                  <a:pt x="1237" y="903"/>
                </a:lnTo>
                <a:lnTo>
                  <a:pt x="1240" y="901"/>
                </a:lnTo>
                <a:lnTo>
                  <a:pt x="1235" y="897"/>
                </a:lnTo>
                <a:lnTo>
                  <a:pt x="1235" y="897"/>
                </a:lnTo>
                <a:lnTo>
                  <a:pt x="1238" y="892"/>
                </a:lnTo>
                <a:lnTo>
                  <a:pt x="1238" y="892"/>
                </a:lnTo>
                <a:lnTo>
                  <a:pt x="1235" y="890"/>
                </a:lnTo>
                <a:lnTo>
                  <a:pt x="1232" y="887"/>
                </a:lnTo>
                <a:lnTo>
                  <a:pt x="1225" y="883"/>
                </a:lnTo>
                <a:lnTo>
                  <a:pt x="1225" y="883"/>
                </a:lnTo>
                <a:lnTo>
                  <a:pt x="1228" y="880"/>
                </a:lnTo>
                <a:lnTo>
                  <a:pt x="1231" y="878"/>
                </a:lnTo>
                <a:lnTo>
                  <a:pt x="1233" y="878"/>
                </a:lnTo>
                <a:lnTo>
                  <a:pt x="1233" y="878"/>
                </a:lnTo>
                <a:lnTo>
                  <a:pt x="1236" y="878"/>
                </a:lnTo>
                <a:lnTo>
                  <a:pt x="1237" y="880"/>
                </a:lnTo>
                <a:lnTo>
                  <a:pt x="1241" y="883"/>
                </a:lnTo>
                <a:lnTo>
                  <a:pt x="1245" y="886"/>
                </a:lnTo>
                <a:lnTo>
                  <a:pt x="1246" y="887"/>
                </a:lnTo>
                <a:lnTo>
                  <a:pt x="1248" y="887"/>
                </a:lnTo>
                <a:lnTo>
                  <a:pt x="1248" y="887"/>
                </a:lnTo>
                <a:lnTo>
                  <a:pt x="1251" y="887"/>
                </a:lnTo>
                <a:lnTo>
                  <a:pt x="1253" y="886"/>
                </a:lnTo>
                <a:lnTo>
                  <a:pt x="1257" y="881"/>
                </a:lnTo>
                <a:lnTo>
                  <a:pt x="1259" y="876"/>
                </a:lnTo>
                <a:lnTo>
                  <a:pt x="1262" y="875"/>
                </a:lnTo>
                <a:lnTo>
                  <a:pt x="1264" y="874"/>
                </a:lnTo>
                <a:lnTo>
                  <a:pt x="1264" y="874"/>
                </a:lnTo>
                <a:lnTo>
                  <a:pt x="1267" y="872"/>
                </a:lnTo>
                <a:lnTo>
                  <a:pt x="1269" y="870"/>
                </a:lnTo>
                <a:lnTo>
                  <a:pt x="1272" y="869"/>
                </a:lnTo>
                <a:lnTo>
                  <a:pt x="1275" y="867"/>
                </a:lnTo>
                <a:lnTo>
                  <a:pt x="1275" y="867"/>
                </a:lnTo>
                <a:lnTo>
                  <a:pt x="1277" y="867"/>
                </a:lnTo>
                <a:lnTo>
                  <a:pt x="1278" y="869"/>
                </a:lnTo>
                <a:lnTo>
                  <a:pt x="1278" y="872"/>
                </a:lnTo>
                <a:lnTo>
                  <a:pt x="1278" y="872"/>
                </a:lnTo>
                <a:lnTo>
                  <a:pt x="1277" y="875"/>
                </a:lnTo>
                <a:lnTo>
                  <a:pt x="1275" y="877"/>
                </a:lnTo>
                <a:lnTo>
                  <a:pt x="1275" y="877"/>
                </a:lnTo>
                <a:lnTo>
                  <a:pt x="1277" y="880"/>
                </a:lnTo>
                <a:lnTo>
                  <a:pt x="1278" y="882"/>
                </a:lnTo>
                <a:lnTo>
                  <a:pt x="1278" y="882"/>
                </a:lnTo>
                <a:lnTo>
                  <a:pt x="1277" y="885"/>
                </a:lnTo>
                <a:lnTo>
                  <a:pt x="1275" y="886"/>
                </a:lnTo>
                <a:lnTo>
                  <a:pt x="1274" y="888"/>
                </a:lnTo>
                <a:lnTo>
                  <a:pt x="1273" y="891"/>
                </a:lnTo>
                <a:lnTo>
                  <a:pt x="1273" y="891"/>
                </a:lnTo>
                <a:lnTo>
                  <a:pt x="1273" y="895"/>
                </a:lnTo>
                <a:lnTo>
                  <a:pt x="1274" y="896"/>
                </a:lnTo>
                <a:lnTo>
                  <a:pt x="1273" y="897"/>
                </a:lnTo>
                <a:lnTo>
                  <a:pt x="1273" y="897"/>
                </a:lnTo>
                <a:lnTo>
                  <a:pt x="1272" y="898"/>
                </a:lnTo>
                <a:lnTo>
                  <a:pt x="1271" y="899"/>
                </a:lnTo>
                <a:lnTo>
                  <a:pt x="1269" y="899"/>
                </a:lnTo>
                <a:lnTo>
                  <a:pt x="1268" y="901"/>
                </a:lnTo>
                <a:lnTo>
                  <a:pt x="1268" y="901"/>
                </a:lnTo>
                <a:lnTo>
                  <a:pt x="1269" y="902"/>
                </a:lnTo>
                <a:lnTo>
                  <a:pt x="1271" y="903"/>
                </a:lnTo>
                <a:lnTo>
                  <a:pt x="1274" y="904"/>
                </a:lnTo>
                <a:lnTo>
                  <a:pt x="1274" y="904"/>
                </a:lnTo>
                <a:lnTo>
                  <a:pt x="1277" y="904"/>
                </a:lnTo>
                <a:lnTo>
                  <a:pt x="1280" y="902"/>
                </a:lnTo>
                <a:lnTo>
                  <a:pt x="1283" y="901"/>
                </a:lnTo>
                <a:lnTo>
                  <a:pt x="1285" y="899"/>
                </a:lnTo>
                <a:lnTo>
                  <a:pt x="1285" y="899"/>
                </a:lnTo>
                <a:lnTo>
                  <a:pt x="1289" y="899"/>
                </a:lnTo>
                <a:lnTo>
                  <a:pt x="1290" y="899"/>
                </a:lnTo>
                <a:lnTo>
                  <a:pt x="1290" y="901"/>
                </a:lnTo>
                <a:lnTo>
                  <a:pt x="1290" y="901"/>
                </a:lnTo>
                <a:lnTo>
                  <a:pt x="1292" y="903"/>
                </a:lnTo>
                <a:lnTo>
                  <a:pt x="1295" y="906"/>
                </a:lnTo>
                <a:lnTo>
                  <a:pt x="1295" y="906"/>
                </a:lnTo>
                <a:lnTo>
                  <a:pt x="1289" y="909"/>
                </a:lnTo>
                <a:lnTo>
                  <a:pt x="1284" y="914"/>
                </a:lnTo>
                <a:lnTo>
                  <a:pt x="1284" y="914"/>
                </a:lnTo>
                <a:lnTo>
                  <a:pt x="1279" y="917"/>
                </a:lnTo>
                <a:lnTo>
                  <a:pt x="1278" y="918"/>
                </a:lnTo>
                <a:lnTo>
                  <a:pt x="1277" y="919"/>
                </a:lnTo>
                <a:lnTo>
                  <a:pt x="1277" y="919"/>
                </a:lnTo>
                <a:lnTo>
                  <a:pt x="1275" y="923"/>
                </a:lnTo>
                <a:lnTo>
                  <a:pt x="1273" y="925"/>
                </a:lnTo>
                <a:lnTo>
                  <a:pt x="1273" y="925"/>
                </a:lnTo>
                <a:lnTo>
                  <a:pt x="1277" y="927"/>
                </a:lnTo>
                <a:lnTo>
                  <a:pt x="1280" y="927"/>
                </a:lnTo>
                <a:lnTo>
                  <a:pt x="1283" y="927"/>
                </a:lnTo>
                <a:lnTo>
                  <a:pt x="1287" y="924"/>
                </a:lnTo>
                <a:lnTo>
                  <a:pt x="1287" y="924"/>
                </a:lnTo>
                <a:lnTo>
                  <a:pt x="1288" y="923"/>
                </a:lnTo>
                <a:lnTo>
                  <a:pt x="1289" y="920"/>
                </a:lnTo>
                <a:lnTo>
                  <a:pt x="1289" y="918"/>
                </a:lnTo>
                <a:lnTo>
                  <a:pt x="1290" y="917"/>
                </a:lnTo>
                <a:lnTo>
                  <a:pt x="1290" y="917"/>
                </a:lnTo>
                <a:lnTo>
                  <a:pt x="1293" y="917"/>
                </a:lnTo>
                <a:lnTo>
                  <a:pt x="1295" y="918"/>
                </a:lnTo>
                <a:lnTo>
                  <a:pt x="1296" y="918"/>
                </a:lnTo>
                <a:lnTo>
                  <a:pt x="1299" y="917"/>
                </a:lnTo>
                <a:lnTo>
                  <a:pt x="1299" y="917"/>
                </a:lnTo>
                <a:lnTo>
                  <a:pt x="1300" y="916"/>
                </a:lnTo>
                <a:lnTo>
                  <a:pt x="1300" y="913"/>
                </a:lnTo>
                <a:lnTo>
                  <a:pt x="1301" y="912"/>
                </a:lnTo>
                <a:lnTo>
                  <a:pt x="1303" y="909"/>
                </a:lnTo>
                <a:lnTo>
                  <a:pt x="1303" y="909"/>
                </a:lnTo>
                <a:lnTo>
                  <a:pt x="1306" y="909"/>
                </a:lnTo>
                <a:lnTo>
                  <a:pt x="1308" y="909"/>
                </a:lnTo>
                <a:lnTo>
                  <a:pt x="1310" y="908"/>
                </a:lnTo>
                <a:lnTo>
                  <a:pt x="1310" y="908"/>
                </a:lnTo>
                <a:lnTo>
                  <a:pt x="1316" y="902"/>
                </a:lnTo>
                <a:lnTo>
                  <a:pt x="1320" y="901"/>
                </a:lnTo>
                <a:lnTo>
                  <a:pt x="1324" y="899"/>
                </a:lnTo>
                <a:lnTo>
                  <a:pt x="1324" y="899"/>
                </a:lnTo>
                <a:lnTo>
                  <a:pt x="1326" y="901"/>
                </a:lnTo>
                <a:lnTo>
                  <a:pt x="1329" y="901"/>
                </a:lnTo>
                <a:lnTo>
                  <a:pt x="1329" y="901"/>
                </a:lnTo>
                <a:lnTo>
                  <a:pt x="1330" y="901"/>
                </a:lnTo>
                <a:lnTo>
                  <a:pt x="1330" y="899"/>
                </a:lnTo>
                <a:lnTo>
                  <a:pt x="1332" y="896"/>
                </a:lnTo>
                <a:lnTo>
                  <a:pt x="1332" y="896"/>
                </a:lnTo>
                <a:lnTo>
                  <a:pt x="1338" y="891"/>
                </a:lnTo>
                <a:lnTo>
                  <a:pt x="1346" y="887"/>
                </a:lnTo>
                <a:lnTo>
                  <a:pt x="1352" y="890"/>
                </a:lnTo>
                <a:lnTo>
                  <a:pt x="1352" y="890"/>
                </a:lnTo>
                <a:lnTo>
                  <a:pt x="1356" y="887"/>
                </a:lnTo>
                <a:lnTo>
                  <a:pt x="1357" y="882"/>
                </a:lnTo>
                <a:lnTo>
                  <a:pt x="1359" y="877"/>
                </a:lnTo>
                <a:lnTo>
                  <a:pt x="1359" y="877"/>
                </a:lnTo>
                <a:lnTo>
                  <a:pt x="1357" y="875"/>
                </a:lnTo>
                <a:lnTo>
                  <a:pt x="1356" y="871"/>
                </a:lnTo>
                <a:lnTo>
                  <a:pt x="1356" y="871"/>
                </a:lnTo>
                <a:lnTo>
                  <a:pt x="1359" y="867"/>
                </a:lnTo>
                <a:lnTo>
                  <a:pt x="1362" y="864"/>
                </a:lnTo>
                <a:lnTo>
                  <a:pt x="1368" y="856"/>
                </a:lnTo>
                <a:lnTo>
                  <a:pt x="1368" y="856"/>
                </a:lnTo>
                <a:lnTo>
                  <a:pt x="1372" y="853"/>
                </a:lnTo>
                <a:lnTo>
                  <a:pt x="1373" y="849"/>
                </a:lnTo>
                <a:lnTo>
                  <a:pt x="1374" y="844"/>
                </a:lnTo>
                <a:lnTo>
                  <a:pt x="1377" y="840"/>
                </a:lnTo>
                <a:lnTo>
                  <a:pt x="1377" y="840"/>
                </a:lnTo>
                <a:lnTo>
                  <a:pt x="1378" y="839"/>
                </a:lnTo>
                <a:lnTo>
                  <a:pt x="1380" y="838"/>
                </a:lnTo>
                <a:lnTo>
                  <a:pt x="1382" y="836"/>
                </a:lnTo>
                <a:lnTo>
                  <a:pt x="1383" y="834"/>
                </a:lnTo>
                <a:lnTo>
                  <a:pt x="1383" y="834"/>
                </a:lnTo>
                <a:lnTo>
                  <a:pt x="1382" y="832"/>
                </a:lnTo>
                <a:lnTo>
                  <a:pt x="1382" y="829"/>
                </a:lnTo>
                <a:lnTo>
                  <a:pt x="1382" y="829"/>
                </a:lnTo>
                <a:lnTo>
                  <a:pt x="1382" y="827"/>
                </a:lnTo>
                <a:lnTo>
                  <a:pt x="1383" y="824"/>
                </a:lnTo>
                <a:lnTo>
                  <a:pt x="1383" y="823"/>
                </a:lnTo>
                <a:lnTo>
                  <a:pt x="1384" y="820"/>
                </a:lnTo>
                <a:lnTo>
                  <a:pt x="1384" y="820"/>
                </a:lnTo>
                <a:lnTo>
                  <a:pt x="1383" y="817"/>
                </a:lnTo>
                <a:lnTo>
                  <a:pt x="1380" y="814"/>
                </a:lnTo>
                <a:lnTo>
                  <a:pt x="1378" y="812"/>
                </a:lnTo>
                <a:lnTo>
                  <a:pt x="1378" y="808"/>
                </a:lnTo>
                <a:lnTo>
                  <a:pt x="1378" y="808"/>
                </a:lnTo>
                <a:lnTo>
                  <a:pt x="1379" y="801"/>
                </a:lnTo>
                <a:lnTo>
                  <a:pt x="1382" y="793"/>
                </a:lnTo>
                <a:lnTo>
                  <a:pt x="1384" y="787"/>
                </a:lnTo>
                <a:lnTo>
                  <a:pt x="1385" y="778"/>
                </a:lnTo>
                <a:lnTo>
                  <a:pt x="1385" y="778"/>
                </a:lnTo>
                <a:lnTo>
                  <a:pt x="1385" y="765"/>
                </a:lnTo>
                <a:lnTo>
                  <a:pt x="1385" y="755"/>
                </a:lnTo>
                <a:lnTo>
                  <a:pt x="1385" y="755"/>
                </a:lnTo>
                <a:lnTo>
                  <a:pt x="1388" y="744"/>
                </a:lnTo>
                <a:lnTo>
                  <a:pt x="1389" y="739"/>
                </a:lnTo>
                <a:lnTo>
                  <a:pt x="1393" y="734"/>
                </a:lnTo>
                <a:lnTo>
                  <a:pt x="1393" y="734"/>
                </a:lnTo>
                <a:lnTo>
                  <a:pt x="1397" y="730"/>
                </a:lnTo>
                <a:lnTo>
                  <a:pt x="1399" y="729"/>
                </a:lnTo>
                <a:lnTo>
                  <a:pt x="1399" y="726"/>
                </a:lnTo>
                <a:lnTo>
                  <a:pt x="1399" y="726"/>
                </a:lnTo>
                <a:lnTo>
                  <a:pt x="1399" y="723"/>
                </a:lnTo>
                <a:lnTo>
                  <a:pt x="1397" y="722"/>
                </a:lnTo>
                <a:lnTo>
                  <a:pt x="1390" y="718"/>
                </a:lnTo>
                <a:lnTo>
                  <a:pt x="1390" y="718"/>
                </a:lnTo>
                <a:lnTo>
                  <a:pt x="1392" y="714"/>
                </a:lnTo>
                <a:lnTo>
                  <a:pt x="1393" y="710"/>
                </a:lnTo>
                <a:lnTo>
                  <a:pt x="1393" y="710"/>
                </a:lnTo>
                <a:lnTo>
                  <a:pt x="1392" y="708"/>
                </a:lnTo>
                <a:lnTo>
                  <a:pt x="1390" y="707"/>
                </a:lnTo>
                <a:lnTo>
                  <a:pt x="1388" y="704"/>
                </a:lnTo>
                <a:lnTo>
                  <a:pt x="1388" y="702"/>
                </a:lnTo>
                <a:lnTo>
                  <a:pt x="1388" y="702"/>
                </a:lnTo>
                <a:lnTo>
                  <a:pt x="1388" y="701"/>
                </a:lnTo>
                <a:lnTo>
                  <a:pt x="1389" y="698"/>
                </a:lnTo>
                <a:lnTo>
                  <a:pt x="1390" y="696"/>
                </a:lnTo>
                <a:lnTo>
                  <a:pt x="1390" y="693"/>
                </a:lnTo>
                <a:lnTo>
                  <a:pt x="1390" y="693"/>
                </a:lnTo>
                <a:lnTo>
                  <a:pt x="1389" y="691"/>
                </a:lnTo>
                <a:lnTo>
                  <a:pt x="1388" y="688"/>
                </a:lnTo>
                <a:lnTo>
                  <a:pt x="1388" y="688"/>
                </a:lnTo>
                <a:lnTo>
                  <a:pt x="1382" y="686"/>
                </a:lnTo>
                <a:lnTo>
                  <a:pt x="1377" y="681"/>
                </a:lnTo>
                <a:lnTo>
                  <a:pt x="1373" y="676"/>
                </a:lnTo>
                <a:lnTo>
                  <a:pt x="1369" y="668"/>
                </a:lnTo>
                <a:lnTo>
                  <a:pt x="1373" y="662"/>
                </a:lnTo>
                <a:lnTo>
                  <a:pt x="1373" y="662"/>
                </a:lnTo>
                <a:lnTo>
                  <a:pt x="1367" y="660"/>
                </a:lnTo>
                <a:lnTo>
                  <a:pt x="1367" y="660"/>
                </a:lnTo>
                <a:lnTo>
                  <a:pt x="1368" y="656"/>
                </a:lnTo>
                <a:lnTo>
                  <a:pt x="1369" y="654"/>
                </a:lnTo>
                <a:lnTo>
                  <a:pt x="1369" y="654"/>
                </a:lnTo>
                <a:lnTo>
                  <a:pt x="1368" y="651"/>
                </a:lnTo>
                <a:lnTo>
                  <a:pt x="1366" y="650"/>
                </a:lnTo>
                <a:lnTo>
                  <a:pt x="1361" y="650"/>
                </a:lnTo>
                <a:lnTo>
                  <a:pt x="1361" y="650"/>
                </a:lnTo>
                <a:lnTo>
                  <a:pt x="1361" y="636"/>
                </a:lnTo>
                <a:lnTo>
                  <a:pt x="1361" y="636"/>
                </a:lnTo>
                <a:lnTo>
                  <a:pt x="1361" y="634"/>
                </a:lnTo>
                <a:lnTo>
                  <a:pt x="1359" y="631"/>
                </a:lnTo>
                <a:lnTo>
                  <a:pt x="1356" y="626"/>
                </a:lnTo>
                <a:lnTo>
                  <a:pt x="1353" y="621"/>
                </a:lnTo>
                <a:lnTo>
                  <a:pt x="1352" y="619"/>
                </a:lnTo>
                <a:lnTo>
                  <a:pt x="1352" y="615"/>
                </a:lnTo>
                <a:lnTo>
                  <a:pt x="1352" y="615"/>
                </a:lnTo>
                <a:lnTo>
                  <a:pt x="1353" y="613"/>
                </a:lnTo>
                <a:lnTo>
                  <a:pt x="1353" y="610"/>
                </a:lnTo>
                <a:lnTo>
                  <a:pt x="1353" y="610"/>
                </a:lnTo>
                <a:lnTo>
                  <a:pt x="1353" y="607"/>
                </a:lnTo>
                <a:lnTo>
                  <a:pt x="1351" y="604"/>
                </a:lnTo>
                <a:lnTo>
                  <a:pt x="1345" y="600"/>
                </a:lnTo>
                <a:lnTo>
                  <a:pt x="1345" y="600"/>
                </a:lnTo>
                <a:lnTo>
                  <a:pt x="1337" y="598"/>
                </a:lnTo>
                <a:lnTo>
                  <a:pt x="1335" y="597"/>
                </a:lnTo>
                <a:lnTo>
                  <a:pt x="1335" y="596"/>
                </a:lnTo>
                <a:lnTo>
                  <a:pt x="1335" y="594"/>
                </a:lnTo>
                <a:lnTo>
                  <a:pt x="1332" y="468"/>
                </a:lnTo>
                <a:lnTo>
                  <a:pt x="1330" y="394"/>
                </a:lnTo>
                <a:lnTo>
                  <a:pt x="1330" y="394"/>
                </a:lnTo>
                <a:lnTo>
                  <a:pt x="1317" y="399"/>
                </a:lnTo>
                <a:lnTo>
                  <a:pt x="1310" y="400"/>
                </a:lnTo>
                <a:lnTo>
                  <a:pt x="1304" y="402"/>
                </a:lnTo>
                <a:lnTo>
                  <a:pt x="1304" y="402"/>
                </a:lnTo>
                <a:lnTo>
                  <a:pt x="1301" y="402"/>
                </a:lnTo>
                <a:lnTo>
                  <a:pt x="1299" y="400"/>
                </a:lnTo>
                <a:lnTo>
                  <a:pt x="1295" y="397"/>
                </a:lnTo>
                <a:lnTo>
                  <a:pt x="1289" y="387"/>
                </a:lnTo>
                <a:lnTo>
                  <a:pt x="1289" y="387"/>
                </a:lnTo>
                <a:lnTo>
                  <a:pt x="1282" y="384"/>
                </a:lnTo>
                <a:lnTo>
                  <a:pt x="1275" y="382"/>
                </a:lnTo>
                <a:lnTo>
                  <a:pt x="1262" y="376"/>
                </a:lnTo>
                <a:lnTo>
                  <a:pt x="1262" y="376"/>
                </a:lnTo>
                <a:lnTo>
                  <a:pt x="1258" y="374"/>
                </a:lnTo>
                <a:lnTo>
                  <a:pt x="1254" y="374"/>
                </a:lnTo>
                <a:lnTo>
                  <a:pt x="1251" y="373"/>
                </a:lnTo>
                <a:lnTo>
                  <a:pt x="1248" y="372"/>
                </a:lnTo>
                <a:lnTo>
                  <a:pt x="1248" y="372"/>
                </a:lnTo>
                <a:lnTo>
                  <a:pt x="1245" y="368"/>
                </a:lnTo>
                <a:lnTo>
                  <a:pt x="1241" y="366"/>
                </a:lnTo>
                <a:lnTo>
                  <a:pt x="1236" y="364"/>
                </a:lnTo>
                <a:lnTo>
                  <a:pt x="1232" y="361"/>
                </a:lnTo>
                <a:lnTo>
                  <a:pt x="1232" y="361"/>
                </a:lnTo>
                <a:lnTo>
                  <a:pt x="1225" y="353"/>
                </a:lnTo>
                <a:lnTo>
                  <a:pt x="1221" y="351"/>
                </a:lnTo>
                <a:lnTo>
                  <a:pt x="1216" y="350"/>
                </a:lnTo>
                <a:lnTo>
                  <a:pt x="1216" y="350"/>
                </a:lnTo>
                <a:lnTo>
                  <a:pt x="1214" y="351"/>
                </a:lnTo>
                <a:lnTo>
                  <a:pt x="1212" y="351"/>
                </a:lnTo>
                <a:lnTo>
                  <a:pt x="1211" y="355"/>
                </a:lnTo>
                <a:lnTo>
                  <a:pt x="1209" y="358"/>
                </a:lnTo>
                <a:lnTo>
                  <a:pt x="1207" y="358"/>
                </a:lnTo>
                <a:lnTo>
                  <a:pt x="1206" y="360"/>
                </a:lnTo>
                <a:lnTo>
                  <a:pt x="1206" y="360"/>
                </a:lnTo>
                <a:lnTo>
                  <a:pt x="1201" y="358"/>
                </a:lnTo>
                <a:lnTo>
                  <a:pt x="1198" y="357"/>
                </a:lnTo>
                <a:lnTo>
                  <a:pt x="1198" y="357"/>
                </a:lnTo>
                <a:lnTo>
                  <a:pt x="1194" y="358"/>
                </a:lnTo>
                <a:lnTo>
                  <a:pt x="1191" y="360"/>
                </a:lnTo>
                <a:lnTo>
                  <a:pt x="1188" y="361"/>
                </a:lnTo>
                <a:lnTo>
                  <a:pt x="1184" y="361"/>
                </a:lnTo>
                <a:lnTo>
                  <a:pt x="1184" y="361"/>
                </a:lnTo>
                <a:lnTo>
                  <a:pt x="1182" y="361"/>
                </a:lnTo>
                <a:lnTo>
                  <a:pt x="1179" y="360"/>
                </a:lnTo>
                <a:lnTo>
                  <a:pt x="1175" y="356"/>
                </a:lnTo>
                <a:lnTo>
                  <a:pt x="1175" y="356"/>
                </a:lnTo>
                <a:lnTo>
                  <a:pt x="1172" y="353"/>
                </a:lnTo>
                <a:lnTo>
                  <a:pt x="1170" y="352"/>
                </a:lnTo>
                <a:lnTo>
                  <a:pt x="1169" y="352"/>
                </a:lnTo>
                <a:lnTo>
                  <a:pt x="1169" y="352"/>
                </a:lnTo>
                <a:lnTo>
                  <a:pt x="1167" y="352"/>
                </a:lnTo>
                <a:lnTo>
                  <a:pt x="1164" y="353"/>
                </a:lnTo>
                <a:lnTo>
                  <a:pt x="1161" y="357"/>
                </a:lnTo>
                <a:lnTo>
                  <a:pt x="1157" y="361"/>
                </a:lnTo>
                <a:lnTo>
                  <a:pt x="1154" y="362"/>
                </a:lnTo>
                <a:lnTo>
                  <a:pt x="1152" y="363"/>
                </a:lnTo>
                <a:lnTo>
                  <a:pt x="1152" y="363"/>
                </a:lnTo>
                <a:lnTo>
                  <a:pt x="1147" y="362"/>
                </a:lnTo>
                <a:lnTo>
                  <a:pt x="1142" y="361"/>
                </a:lnTo>
                <a:lnTo>
                  <a:pt x="1137" y="358"/>
                </a:lnTo>
                <a:lnTo>
                  <a:pt x="1132" y="357"/>
                </a:lnTo>
                <a:lnTo>
                  <a:pt x="1132" y="357"/>
                </a:lnTo>
                <a:lnTo>
                  <a:pt x="1130" y="358"/>
                </a:lnTo>
                <a:lnTo>
                  <a:pt x="1127" y="360"/>
                </a:lnTo>
                <a:lnTo>
                  <a:pt x="1122" y="363"/>
                </a:lnTo>
                <a:lnTo>
                  <a:pt x="1122" y="363"/>
                </a:lnTo>
                <a:lnTo>
                  <a:pt x="1117" y="364"/>
                </a:lnTo>
                <a:lnTo>
                  <a:pt x="1114" y="364"/>
                </a:lnTo>
                <a:lnTo>
                  <a:pt x="1110" y="366"/>
                </a:lnTo>
                <a:lnTo>
                  <a:pt x="1107" y="368"/>
                </a:lnTo>
                <a:lnTo>
                  <a:pt x="1107" y="368"/>
                </a:lnTo>
                <a:lnTo>
                  <a:pt x="1106" y="372"/>
                </a:lnTo>
                <a:lnTo>
                  <a:pt x="1106" y="377"/>
                </a:lnTo>
                <a:lnTo>
                  <a:pt x="1105" y="379"/>
                </a:lnTo>
                <a:lnTo>
                  <a:pt x="1104" y="381"/>
                </a:lnTo>
                <a:lnTo>
                  <a:pt x="1102" y="382"/>
                </a:lnTo>
                <a:lnTo>
                  <a:pt x="1102" y="382"/>
                </a:lnTo>
                <a:lnTo>
                  <a:pt x="1100" y="381"/>
                </a:lnTo>
                <a:lnTo>
                  <a:pt x="1098" y="378"/>
                </a:lnTo>
                <a:lnTo>
                  <a:pt x="1095" y="377"/>
                </a:lnTo>
                <a:lnTo>
                  <a:pt x="1093" y="376"/>
                </a:lnTo>
                <a:lnTo>
                  <a:pt x="1093" y="376"/>
                </a:lnTo>
                <a:lnTo>
                  <a:pt x="1090" y="377"/>
                </a:lnTo>
                <a:lnTo>
                  <a:pt x="1090" y="377"/>
                </a:lnTo>
                <a:lnTo>
                  <a:pt x="1089" y="378"/>
                </a:lnTo>
                <a:lnTo>
                  <a:pt x="1086" y="378"/>
                </a:lnTo>
                <a:lnTo>
                  <a:pt x="1086" y="378"/>
                </a:lnTo>
                <a:lnTo>
                  <a:pt x="1085" y="378"/>
                </a:lnTo>
                <a:lnTo>
                  <a:pt x="1083" y="377"/>
                </a:lnTo>
                <a:lnTo>
                  <a:pt x="1083" y="377"/>
                </a:lnTo>
                <a:lnTo>
                  <a:pt x="1085" y="373"/>
                </a:lnTo>
                <a:lnTo>
                  <a:pt x="1088" y="371"/>
                </a:lnTo>
                <a:lnTo>
                  <a:pt x="1089" y="367"/>
                </a:lnTo>
                <a:lnTo>
                  <a:pt x="1090" y="363"/>
                </a:lnTo>
                <a:lnTo>
                  <a:pt x="1090" y="363"/>
                </a:lnTo>
                <a:lnTo>
                  <a:pt x="1089" y="361"/>
                </a:lnTo>
                <a:lnTo>
                  <a:pt x="1089" y="358"/>
                </a:lnTo>
                <a:lnTo>
                  <a:pt x="1089" y="358"/>
                </a:lnTo>
                <a:lnTo>
                  <a:pt x="1086" y="362"/>
                </a:lnTo>
                <a:lnTo>
                  <a:pt x="1085" y="367"/>
                </a:lnTo>
                <a:lnTo>
                  <a:pt x="1080" y="367"/>
                </a:lnTo>
                <a:lnTo>
                  <a:pt x="1080" y="367"/>
                </a:lnTo>
                <a:lnTo>
                  <a:pt x="1080" y="364"/>
                </a:lnTo>
                <a:lnTo>
                  <a:pt x="1079" y="363"/>
                </a:lnTo>
                <a:lnTo>
                  <a:pt x="1078" y="361"/>
                </a:lnTo>
                <a:lnTo>
                  <a:pt x="1077" y="360"/>
                </a:lnTo>
                <a:lnTo>
                  <a:pt x="1077" y="360"/>
                </a:lnTo>
                <a:lnTo>
                  <a:pt x="1078" y="357"/>
                </a:lnTo>
                <a:lnTo>
                  <a:pt x="1078" y="356"/>
                </a:lnTo>
                <a:lnTo>
                  <a:pt x="1079" y="353"/>
                </a:lnTo>
                <a:lnTo>
                  <a:pt x="1079" y="352"/>
                </a:lnTo>
                <a:lnTo>
                  <a:pt x="1079" y="352"/>
                </a:lnTo>
                <a:lnTo>
                  <a:pt x="1079" y="348"/>
                </a:lnTo>
                <a:lnTo>
                  <a:pt x="1078" y="346"/>
                </a:lnTo>
                <a:lnTo>
                  <a:pt x="1077" y="345"/>
                </a:lnTo>
                <a:lnTo>
                  <a:pt x="1074" y="343"/>
                </a:lnTo>
                <a:lnTo>
                  <a:pt x="1074" y="343"/>
                </a:lnTo>
                <a:lnTo>
                  <a:pt x="1073" y="345"/>
                </a:lnTo>
                <a:lnTo>
                  <a:pt x="1072" y="345"/>
                </a:lnTo>
                <a:lnTo>
                  <a:pt x="1070" y="348"/>
                </a:lnTo>
                <a:lnTo>
                  <a:pt x="1069" y="352"/>
                </a:lnTo>
                <a:lnTo>
                  <a:pt x="1067" y="355"/>
                </a:lnTo>
                <a:lnTo>
                  <a:pt x="1067" y="355"/>
                </a:lnTo>
                <a:lnTo>
                  <a:pt x="1051" y="366"/>
                </a:lnTo>
                <a:lnTo>
                  <a:pt x="1051" y="366"/>
                </a:lnTo>
                <a:lnTo>
                  <a:pt x="1049" y="361"/>
                </a:lnTo>
                <a:lnTo>
                  <a:pt x="1049" y="357"/>
                </a:lnTo>
                <a:lnTo>
                  <a:pt x="1049" y="357"/>
                </a:lnTo>
                <a:lnTo>
                  <a:pt x="1047" y="356"/>
                </a:lnTo>
                <a:lnTo>
                  <a:pt x="1044" y="355"/>
                </a:lnTo>
                <a:lnTo>
                  <a:pt x="1037" y="352"/>
                </a:lnTo>
                <a:lnTo>
                  <a:pt x="1037" y="352"/>
                </a:lnTo>
                <a:lnTo>
                  <a:pt x="1032" y="353"/>
                </a:lnTo>
                <a:lnTo>
                  <a:pt x="1032" y="353"/>
                </a:lnTo>
                <a:lnTo>
                  <a:pt x="1031" y="357"/>
                </a:lnTo>
                <a:lnTo>
                  <a:pt x="1030" y="362"/>
                </a:lnTo>
                <a:lnTo>
                  <a:pt x="1030" y="362"/>
                </a:lnTo>
                <a:lnTo>
                  <a:pt x="1027" y="360"/>
                </a:lnTo>
                <a:lnTo>
                  <a:pt x="1025" y="358"/>
                </a:lnTo>
                <a:lnTo>
                  <a:pt x="1025" y="358"/>
                </a:lnTo>
                <a:lnTo>
                  <a:pt x="1022" y="358"/>
                </a:lnTo>
                <a:lnTo>
                  <a:pt x="1021" y="360"/>
                </a:lnTo>
                <a:lnTo>
                  <a:pt x="1018" y="364"/>
                </a:lnTo>
                <a:lnTo>
                  <a:pt x="1017" y="368"/>
                </a:lnTo>
                <a:lnTo>
                  <a:pt x="1016" y="369"/>
                </a:lnTo>
                <a:lnTo>
                  <a:pt x="1013" y="369"/>
                </a:lnTo>
                <a:lnTo>
                  <a:pt x="1013" y="369"/>
                </a:lnTo>
                <a:lnTo>
                  <a:pt x="1011" y="369"/>
                </a:lnTo>
                <a:lnTo>
                  <a:pt x="1009" y="367"/>
                </a:lnTo>
                <a:lnTo>
                  <a:pt x="1006" y="366"/>
                </a:lnTo>
                <a:lnTo>
                  <a:pt x="1004" y="364"/>
                </a:lnTo>
                <a:lnTo>
                  <a:pt x="1004" y="364"/>
                </a:lnTo>
                <a:lnTo>
                  <a:pt x="1001" y="366"/>
                </a:lnTo>
                <a:lnTo>
                  <a:pt x="1000" y="367"/>
                </a:lnTo>
                <a:lnTo>
                  <a:pt x="997" y="369"/>
                </a:lnTo>
                <a:lnTo>
                  <a:pt x="996" y="371"/>
                </a:lnTo>
                <a:lnTo>
                  <a:pt x="996" y="371"/>
                </a:lnTo>
                <a:lnTo>
                  <a:pt x="994" y="369"/>
                </a:lnTo>
                <a:lnTo>
                  <a:pt x="991" y="368"/>
                </a:lnTo>
                <a:lnTo>
                  <a:pt x="990" y="366"/>
                </a:lnTo>
                <a:lnTo>
                  <a:pt x="988" y="363"/>
                </a:lnTo>
                <a:lnTo>
                  <a:pt x="988" y="363"/>
                </a:lnTo>
                <a:lnTo>
                  <a:pt x="986" y="363"/>
                </a:lnTo>
                <a:lnTo>
                  <a:pt x="984" y="363"/>
                </a:lnTo>
                <a:lnTo>
                  <a:pt x="981" y="363"/>
                </a:lnTo>
                <a:lnTo>
                  <a:pt x="979" y="363"/>
                </a:lnTo>
                <a:lnTo>
                  <a:pt x="979" y="363"/>
                </a:lnTo>
                <a:lnTo>
                  <a:pt x="978" y="360"/>
                </a:lnTo>
                <a:lnTo>
                  <a:pt x="975" y="356"/>
                </a:lnTo>
                <a:lnTo>
                  <a:pt x="974" y="353"/>
                </a:lnTo>
                <a:lnTo>
                  <a:pt x="970" y="352"/>
                </a:lnTo>
                <a:lnTo>
                  <a:pt x="970" y="352"/>
                </a:lnTo>
                <a:lnTo>
                  <a:pt x="967" y="353"/>
                </a:lnTo>
                <a:lnTo>
                  <a:pt x="963" y="355"/>
                </a:lnTo>
                <a:lnTo>
                  <a:pt x="957" y="361"/>
                </a:lnTo>
                <a:lnTo>
                  <a:pt x="952" y="366"/>
                </a:lnTo>
                <a:lnTo>
                  <a:pt x="948" y="367"/>
                </a:lnTo>
                <a:lnTo>
                  <a:pt x="944" y="368"/>
                </a:lnTo>
                <a:lnTo>
                  <a:pt x="944" y="368"/>
                </a:lnTo>
                <a:lnTo>
                  <a:pt x="936" y="367"/>
                </a:lnTo>
                <a:lnTo>
                  <a:pt x="936" y="362"/>
                </a:lnTo>
                <a:lnTo>
                  <a:pt x="936" y="362"/>
                </a:lnTo>
                <a:lnTo>
                  <a:pt x="939" y="357"/>
                </a:lnTo>
                <a:lnTo>
                  <a:pt x="942" y="353"/>
                </a:lnTo>
                <a:lnTo>
                  <a:pt x="942" y="353"/>
                </a:lnTo>
                <a:lnTo>
                  <a:pt x="938" y="348"/>
                </a:lnTo>
                <a:lnTo>
                  <a:pt x="936" y="346"/>
                </a:lnTo>
                <a:lnTo>
                  <a:pt x="932" y="346"/>
                </a:lnTo>
                <a:lnTo>
                  <a:pt x="932" y="346"/>
                </a:lnTo>
                <a:lnTo>
                  <a:pt x="931" y="346"/>
                </a:lnTo>
                <a:lnTo>
                  <a:pt x="928" y="347"/>
                </a:lnTo>
                <a:lnTo>
                  <a:pt x="921" y="347"/>
                </a:lnTo>
                <a:lnTo>
                  <a:pt x="921" y="347"/>
                </a:lnTo>
                <a:lnTo>
                  <a:pt x="920" y="342"/>
                </a:lnTo>
                <a:lnTo>
                  <a:pt x="918" y="337"/>
                </a:lnTo>
                <a:lnTo>
                  <a:pt x="918" y="337"/>
                </a:lnTo>
                <a:lnTo>
                  <a:pt x="920" y="335"/>
                </a:lnTo>
                <a:lnTo>
                  <a:pt x="922" y="334"/>
                </a:lnTo>
                <a:lnTo>
                  <a:pt x="927" y="330"/>
                </a:lnTo>
                <a:lnTo>
                  <a:pt x="927" y="330"/>
                </a:lnTo>
                <a:lnTo>
                  <a:pt x="923" y="327"/>
                </a:lnTo>
                <a:lnTo>
                  <a:pt x="920" y="325"/>
                </a:lnTo>
                <a:lnTo>
                  <a:pt x="915" y="325"/>
                </a:lnTo>
                <a:lnTo>
                  <a:pt x="908" y="324"/>
                </a:lnTo>
                <a:lnTo>
                  <a:pt x="908" y="324"/>
                </a:lnTo>
                <a:lnTo>
                  <a:pt x="894" y="325"/>
                </a:lnTo>
                <a:lnTo>
                  <a:pt x="894" y="325"/>
                </a:lnTo>
                <a:lnTo>
                  <a:pt x="891" y="327"/>
                </a:lnTo>
                <a:lnTo>
                  <a:pt x="889" y="331"/>
                </a:lnTo>
                <a:lnTo>
                  <a:pt x="887" y="335"/>
                </a:lnTo>
                <a:lnTo>
                  <a:pt x="886" y="335"/>
                </a:lnTo>
                <a:lnTo>
                  <a:pt x="884" y="336"/>
                </a:lnTo>
                <a:lnTo>
                  <a:pt x="884" y="336"/>
                </a:lnTo>
                <a:lnTo>
                  <a:pt x="881" y="335"/>
                </a:lnTo>
                <a:lnTo>
                  <a:pt x="880" y="334"/>
                </a:lnTo>
                <a:lnTo>
                  <a:pt x="876" y="331"/>
                </a:lnTo>
                <a:lnTo>
                  <a:pt x="873" y="327"/>
                </a:lnTo>
                <a:lnTo>
                  <a:pt x="869" y="325"/>
                </a:lnTo>
                <a:lnTo>
                  <a:pt x="849" y="330"/>
                </a:lnTo>
                <a:lnTo>
                  <a:pt x="849" y="330"/>
                </a:lnTo>
                <a:lnTo>
                  <a:pt x="843" y="325"/>
                </a:lnTo>
                <a:lnTo>
                  <a:pt x="838" y="320"/>
                </a:lnTo>
                <a:lnTo>
                  <a:pt x="833" y="316"/>
                </a:lnTo>
                <a:lnTo>
                  <a:pt x="829" y="315"/>
                </a:lnTo>
                <a:lnTo>
                  <a:pt x="826" y="315"/>
                </a:lnTo>
                <a:lnTo>
                  <a:pt x="826" y="315"/>
                </a:lnTo>
                <a:lnTo>
                  <a:pt x="821" y="316"/>
                </a:lnTo>
                <a:lnTo>
                  <a:pt x="818" y="316"/>
                </a:lnTo>
                <a:lnTo>
                  <a:pt x="817" y="316"/>
                </a:lnTo>
                <a:lnTo>
                  <a:pt x="817" y="316"/>
                </a:lnTo>
                <a:lnTo>
                  <a:pt x="816" y="314"/>
                </a:lnTo>
                <a:lnTo>
                  <a:pt x="815" y="313"/>
                </a:lnTo>
                <a:lnTo>
                  <a:pt x="815" y="308"/>
                </a:lnTo>
                <a:lnTo>
                  <a:pt x="815" y="308"/>
                </a:lnTo>
                <a:lnTo>
                  <a:pt x="811" y="303"/>
                </a:lnTo>
                <a:lnTo>
                  <a:pt x="807" y="299"/>
                </a:lnTo>
                <a:lnTo>
                  <a:pt x="798" y="292"/>
                </a:lnTo>
                <a:lnTo>
                  <a:pt x="794" y="292"/>
                </a:lnTo>
                <a:lnTo>
                  <a:pt x="794" y="292"/>
                </a:lnTo>
                <a:lnTo>
                  <a:pt x="792" y="296"/>
                </a:lnTo>
                <a:lnTo>
                  <a:pt x="791" y="298"/>
                </a:lnTo>
                <a:lnTo>
                  <a:pt x="790" y="299"/>
                </a:lnTo>
                <a:lnTo>
                  <a:pt x="790" y="299"/>
                </a:lnTo>
                <a:lnTo>
                  <a:pt x="787" y="298"/>
                </a:lnTo>
                <a:lnTo>
                  <a:pt x="785" y="298"/>
                </a:lnTo>
                <a:lnTo>
                  <a:pt x="782" y="294"/>
                </a:lnTo>
                <a:lnTo>
                  <a:pt x="779" y="292"/>
                </a:lnTo>
                <a:lnTo>
                  <a:pt x="776" y="290"/>
                </a:lnTo>
                <a:lnTo>
                  <a:pt x="775" y="290"/>
                </a:lnTo>
                <a:lnTo>
                  <a:pt x="775" y="290"/>
                </a:lnTo>
                <a:lnTo>
                  <a:pt x="773" y="290"/>
                </a:lnTo>
                <a:lnTo>
                  <a:pt x="771" y="292"/>
                </a:lnTo>
                <a:lnTo>
                  <a:pt x="770" y="294"/>
                </a:lnTo>
                <a:lnTo>
                  <a:pt x="769" y="298"/>
                </a:lnTo>
                <a:lnTo>
                  <a:pt x="768" y="299"/>
                </a:lnTo>
                <a:lnTo>
                  <a:pt x="766" y="299"/>
                </a:lnTo>
                <a:lnTo>
                  <a:pt x="766" y="299"/>
                </a:lnTo>
                <a:lnTo>
                  <a:pt x="764" y="299"/>
                </a:lnTo>
                <a:lnTo>
                  <a:pt x="763" y="298"/>
                </a:lnTo>
                <a:lnTo>
                  <a:pt x="760" y="295"/>
                </a:lnTo>
                <a:lnTo>
                  <a:pt x="760" y="295"/>
                </a:lnTo>
                <a:lnTo>
                  <a:pt x="756" y="294"/>
                </a:lnTo>
                <a:lnTo>
                  <a:pt x="754" y="294"/>
                </a:lnTo>
                <a:lnTo>
                  <a:pt x="752" y="294"/>
                </a:lnTo>
                <a:lnTo>
                  <a:pt x="749" y="293"/>
                </a:lnTo>
                <a:lnTo>
                  <a:pt x="749" y="293"/>
                </a:lnTo>
                <a:lnTo>
                  <a:pt x="747" y="289"/>
                </a:lnTo>
                <a:lnTo>
                  <a:pt x="745" y="287"/>
                </a:lnTo>
                <a:lnTo>
                  <a:pt x="742" y="280"/>
                </a:lnTo>
                <a:lnTo>
                  <a:pt x="742" y="280"/>
                </a:lnTo>
                <a:lnTo>
                  <a:pt x="737" y="272"/>
                </a:lnTo>
                <a:lnTo>
                  <a:pt x="734" y="268"/>
                </a:lnTo>
                <a:lnTo>
                  <a:pt x="729" y="267"/>
                </a:lnTo>
                <a:lnTo>
                  <a:pt x="729" y="267"/>
                </a:lnTo>
                <a:lnTo>
                  <a:pt x="726" y="268"/>
                </a:lnTo>
                <a:lnTo>
                  <a:pt x="722" y="269"/>
                </a:lnTo>
                <a:lnTo>
                  <a:pt x="731" y="16"/>
                </a:lnTo>
                <a:lnTo>
                  <a:pt x="427" y="0"/>
                </a:lnTo>
                <a:lnTo>
                  <a:pt x="389" y="582"/>
                </a:lnTo>
                <a:close/>
              </a:path>
            </a:pathLst>
          </a:custGeom>
          <a:solidFill>
            <a:srgbClr val="B8B8B8"/>
          </a:solidFill>
          <a:ln w="19050">
            <a:solidFill>
              <a:schemeClr val="tx1">
                <a:lumMod val="50000"/>
                <a:lumOff val="50000"/>
              </a:schemeClr>
            </a:solidFill>
            <a:prstDash val="solid"/>
            <a:round/>
            <a:headEnd/>
            <a:tailEnd/>
          </a:ln>
          <a:effectLst/>
        </p:spPr>
        <p:txBody>
          <a:bodyPr/>
          <a:lstStyle/>
          <a:p>
            <a:endParaRPr lang="en-US" dirty="0">
              <a:solidFill>
                <a:prstClr val="black"/>
              </a:solidFill>
            </a:endParaRPr>
          </a:p>
        </p:txBody>
      </p:sp>
      <p:sp>
        <p:nvSpPr>
          <p:cNvPr id="8" name="TextBox 7"/>
          <p:cNvSpPr txBox="1"/>
          <p:nvPr/>
        </p:nvSpPr>
        <p:spPr>
          <a:xfrm>
            <a:off x="228600" y="1252207"/>
            <a:ext cx="2819400" cy="1908215"/>
          </a:xfrm>
          <a:prstGeom prst="rect">
            <a:avLst/>
          </a:prstGeom>
          <a:noFill/>
          <a:ln w="25400">
            <a:solidFill>
              <a:schemeClr val="tx1">
                <a:lumMod val="50000"/>
                <a:lumOff val="50000"/>
              </a:schemeClr>
            </a:solidFill>
          </a:ln>
        </p:spPr>
        <p:txBody>
          <a:bodyPr wrap="square" rtlCol="0">
            <a:spAutoFit/>
          </a:bodyPr>
          <a:lstStyle/>
          <a:p>
            <a:r>
              <a:rPr lang="en-US" sz="1600" b="1" dirty="0">
                <a:solidFill>
                  <a:prstClr val="black"/>
                </a:solidFill>
                <a:latin typeface="Arial Narrow" panose="020B0606020202030204" pitchFamily="34" charset="0"/>
              </a:rPr>
              <a:t>DIVERSE ECONOMY</a:t>
            </a:r>
          </a:p>
          <a:p>
            <a:endParaRPr lang="en-US" sz="1200" dirty="0">
              <a:solidFill>
                <a:prstClr val="black"/>
              </a:solidFill>
              <a:latin typeface="Arial Narrow" panose="020B0606020202030204" pitchFamily="34" charset="0"/>
            </a:endParaRPr>
          </a:p>
          <a:p>
            <a:pPr algn="ctr"/>
            <a:endParaRPr lang="en-US" sz="1400" b="1" dirty="0">
              <a:solidFill>
                <a:prstClr val="black"/>
              </a:solidFill>
              <a:latin typeface="Arial Narrow" panose="020B0606020202030204" pitchFamily="34" charset="0"/>
            </a:endParaRPr>
          </a:p>
          <a:p>
            <a:pPr algn="ctr"/>
            <a:r>
              <a:rPr lang="en-US" sz="1600" b="1" dirty="0">
                <a:solidFill>
                  <a:prstClr val="black"/>
                </a:solidFill>
                <a:latin typeface="Arial Narrow" panose="020B0606020202030204" pitchFamily="34" charset="0"/>
              </a:rPr>
              <a:t>ONLY </a:t>
            </a:r>
            <a:r>
              <a:rPr lang="en-US" sz="1600" b="1" dirty="0">
                <a:solidFill>
                  <a:srgbClr val="92C83E"/>
                </a:solidFill>
                <a:latin typeface="Arial Narrow" panose="020B0606020202030204" pitchFamily="34" charset="0"/>
              </a:rPr>
              <a:t>6%</a:t>
            </a:r>
            <a:r>
              <a:rPr lang="en-US" sz="1600" b="1" dirty="0">
                <a:solidFill>
                  <a:srgbClr val="C00000"/>
                </a:solidFill>
                <a:latin typeface="Arial Narrow" panose="020B0606020202030204" pitchFamily="34" charset="0"/>
              </a:rPr>
              <a:t> </a:t>
            </a:r>
            <a:r>
              <a:rPr lang="en-US" sz="1600" b="1" dirty="0">
                <a:solidFill>
                  <a:prstClr val="black"/>
                </a:solidFill>
                <a:latin typeface="Arial Narrow" panose="020B0606020202030204" pitchFamily="34" charset="0"/>
              </a:rPr>
              <a:t>OF </a:t>
            </a:r>
          </a:p>
          <a:p>
            <a:pPr algn="ctr"/>
            <a:r>
              <a:rPr lang="en-US" sz="1600" b="1" dirty="0">
                <a:solidFill>
                  <a:prstClr val="black"/>
                </a:solidFill>
                <a:latin typeface="Arial Narrow" panose="020B0606020202030204" pitchFamily="34" charset="0"/>
              </a:rPr>
              <a:t>ECONOMY IS ENERGY </a:t>
            </a:r>
          </a:p>
          <a:p>
            <a:pPr algn="ctr"/>
            <a:r>
              <a:rPr lang="en-US" sz="1600" b="1" dirty="0">
                <a:solidFill>
                  <a:prstClr val="black"/>
                </a:solidFill>
                <a:latin typeface="Arial Narrow" panose="020B0606020202030204" pitchFamily="34" charset="0"/>
              </a:rPr>
              <a:t>RELATED</a:t>
            </a:r>
          </a:p>
          <a:p>
            <a:pPr algn="ctr"/>
            <a:endParaRPr lang="en-US" sz="1400" b="1" dirty="0">
              <a:solidFill>
                <a:prstClr val="black"/>
              </a:solidFill>
              <a:latin typeface="Arial Narrow" panose="020B0606020202030204" pitchFamily="34" charset="0"/>
            </a:endParaRPr>
          </a:p>
          <a:p>
            <a:pPr algn="ctr"/>
            <a:endParaRPr lang="en-US" sz="1400" b="1" dirty="0">
              <a:solidFill>
                <a:prstClr val="black"/>
              </a:solidFill>
              <a:latin typeface="Arial Narrow" panose="020B0606020202030204" pitchFamily="34" charset="0"/>
            </a:endParaRPr>
          </a:p>
        </p:txBody>
      </p:sp>
      <p:grpSp>
        <p:nvGrpSpPr>
          <p:cNvPr id="9" name="Group 8"/>
          <p:cNvGrpSpPr/>
          <p:nvPr/>
        </p:nvGrpSpPr>
        <p:grpSpPr>
          <a:xfrm>
            <a:off x="5867400" y="1252207"/>
            <a:ext cx="2819400" cy="1938992"/>
            <a:chOff x="-1752600" y="2252918"/>
            <a:chExt cx="2819400" cy="1938992"/>
          </a:xfrm>
        </p:grpSpPr>
        <p:sp>
          <p:nvSpPr>
            <p:cNvPr id="10" name="TextBox 9"/>
            <p:cNvSpPr txBox="1"/>
            <p:nvPr/>
          </p:nvSpPr>
          <p:spPr>
            <a:xfrm>
              <a:off x="-1752600" y="2252918"/>
              <a:ext cx="2819400" cy="1938992"/>
            </a:xfrm>
            <a:prstGeom prst="rect">
              <a:avLst/>
            </a:prstGeom>
            <a:noFill/>
            <a:ln w="25400">
              <a:solidFill>
                <a:schemeClr val="tx1">
                  <a:lumMod val="50000"/>
                  <a:lumOff val="50000"/>
                </a:schemeClr>
              </a:solidFill>
            </a:ln>
          </p:spPr>
          <p:txBody>
            <a:bodyPr wrap="square" rtlCol="0">
              <a:spAutoFit/>
            </a:bodyPr>
            <a:lstStyle/>
            <a:p>
              <a:r>
                <a:rPr lang="en-US" sz="1600" b="1" dirty="0">
                  <a:solidFill>
                    <a:prstClr val="black"/>
                  </a:solidFill>
                  <a:latin typeface="Arial Narrow" panose="020B0606020202030204" pitchFamily="34" charset="0"/>
                </a:rPr>
                <a:t>COLLEGE GRADUATES</a:t>
              </a:r>
            </a:p>
            <a:p>
              <a:endParaRPr lang="en-US" sz="1200" dirty="0">
                <a:solidFill>
                  <a:prstClr val="black"/>
                </a:solidFill>
                <a:latin typeface="Arial Narrow" panose="020B0606020202030204" pitchFamily="34" charset="0"/>
              </a:endParaRPr>
            </a:p>
            <a:p>
              <a:r>
                <a:rPr lang="en-US" sz="1600" b="1" dirty="0">
                  <a:solidFill>
                    <a:srgbClr val="92C83E"/>
                  </a:solidFill>
                  <a:latin typeface="Arial Narrow" panose="020B0606020202030204" pitchFamily="34" charset="0"/>
                </a:rPr>
                <a:t>353,825</a:t>
              </a:r>
            </a:p>
            <a:p>
              <a:r>
                <a:rPr lang="en-US" sz="1000" dirty="0">
                  <a:solidFill>
                    <a:prstClr val="black"/>
                  </a:solidFill>
                  <a:latin typeface="Arial Narrow" panose="020B0606020202030204" pitchFamily="34" charset="0"/>
                </a:rPr>
                <a:t>Students enrolled in higher education in Dallas Region.</a:t>
              </a:r>
            </a:p>
            <a:p>
              <a:endParaRPr lang="en-US" sz="1000" dirty="0">
                <a:solidFill>
                  <a:prstClr val="black"/>
                </a:solidFill>
                <a:latin typeface="Arial Narrow" panose="020B0606020202030204" pitchFamily="34" charset="0"/>
              </a:endParaRPr>
            </a:p>
            <a:p>
              <a:endParaRPr lang="en-US" sz="1000" dirty="0">
                <a:solidFill>
                  <a:prstClr val="black"/>
                </a:solidFill>
                <a:latin typeface="Arial Narrow" panose="020B0606020202030204" pitchFamily="34" charset="0"/>
              </a:endParaRPr>
            </a:p>
            <a:p>
              <a:r>
                <a:rPr lang="en-US" sz="1400" b="1" dirty="0">
                  <a:solidFill>
                    <a:srgbClr val="92C83E"/>
                  </a:solidFill>
                  <a:latin typeface="Arial Narrow" panose="020B0606020202030204" pitchFamily="34" charset="0"/>
                </a:rPr>
                <a:t>                  </a:t>
              </a:r>
              <a:r>
                <a:rPr lang="en-US" sz="1600" b="1" dirty="0">
                  <a:solidFill>
                    <a:srgbClr val="92C83E"/>
                  </a:solidFill>
                  <a:latin typeface="Arial Narrow" panose="020B0606020202030204" pitchFamily="34" charset="0"/>
                </a:rPr>
                <a:t>44,848</a:t>
              </a:r>
            </a:p>
            <a:p>
              <a:r>
                <a:rPr lang="en-US" sz="1000" dirty="0">
                  <a:solidFill>
                    <a:prstClr val="black"/>
                  </a:solidFill>
                  <a:latin typeface="Arial Narrow" panose="020B0606020202030204" pitchFamily="34" charset="0"/>
                </a:rPr>
                <a:t>                         Number of Bachelors, Masters and PhDs.</a:t>
              </a:r>
            </a:p>
            <a:p>
              <a:endParaRPr lang="en-US" sz="1000" dirty="0">
                <a:solidFill>
                  <a:prstClr val="black"/>
                </a:solidFill>
                <a:latin typeface="Arial Narrow" panose="020B0606020202030204" pitchFamily="34" charset="0"/>
              </a:endParaRPr>
            </a:p>
            <a:p>
              <a:endParaRPr lang="en-US" sz="1000" b="1" dirty="0">
                <a:solidFill>
                  <a:prstClr val="black"/>
                </a:solidFill>
                <a:latin typeface="Arial Narrow" panose="020B0606020202030204" pitchFamily="34" charset="0"/>
              </a:endParaRPr>
            </a:p>
          </p:txBody>
        </p:sp>
        <p:pic>
          <p:nvPicPr>
            <p:cNvPr id="11" name="Picture 2" descr="X:\Communications\Public\Graphic Design\Chamber\2016\TF Deck\Tomorrow Fund Graphic Elements\Hi-Res PNG\AttractiveEconomy.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1151" t="2632" r="2062" b="85625"/>
            <a:stretch/>
          </p:blipFill>
          <p:spPr bwMode="auto">
            <a:xfrm>
              <a:off x="342900" y="2438658"/>
              <a:ext cx="381000" cy="3941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X:\Communications\Public\Graphic Design\Chamber\2016\TF Deck\Tomorrow Fund Graphic Elements\Hi-Res PNG\AttractiveEconomy.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221" t="21867" r="22884" b="64164"/>
            <a:stretch/>
          </p:blipFill>
          <p:spPr bwMode="auto">
            <a:xfrm>
              <a:off x="-1575214" y="3356976"/>
              <a:ext cx="428625" cy="3286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5867400" y="3995411"/>
            <a:ext cx="2819399" cy="1969771"/>
            <a:chOff x="9601200" y="2672554"/>
            <a:chExt cx="2819399" cy="1738348"/>
          </a:xfrm>
        </p:grpSpPr>
        <p:sp>
          <p:nvSpPr>
            <p:cNvPr id="14" name="TextBox 13"/>
            <p:cNvSpPr txBox="1"/>
            <p:nvPr/>
          </p:nvSpPr>
          <p:spPr>
            <a:xfrm>
              <a:off x="9601200" y="2672554"/>
              <a:ext cx="2819399" cy="1738348"/>
            </a:xfrm>
            <a:prstGeom prst="rect">
              <a:avLst/>
            </a:prstGeom>
            <a:noFill/>
            <a:ln w="25400">
              <a:solidFill>
                <a:schemeClr val="tx1">
                  <a:lumMod val="50000"/>
                  <a:lumOff val="50000"/>
                </a:schemeClr>
              </a:solidFill>
            </a:ln>
          </p:spPr>
          <p:txBody>
            <a:bodyPr wrap="square" rtlCol="0">
              <a:spAutoFit/>
            </a:bodyPr>
            <a:lstStyle/>
            <a:p>
              <a:r>
                <a:rPr lang="en-US" sz="1600" b="1" dirty="0">
                  <a:solidFill>
                    <a:prstClr val="black"/>
                  </a:solidFill>
                  <a:latin typeface="Arial Narrow" panose="020B0606020202030204" pitchFamily="34" charset="0"/>
                </a:rPr>
                <a:t>AFFORDABILITY: </a:t>
              </a:r>
            </a:p>
            <a:p>
              <a:r>
                <a:rPr lang="en-US" sz="1600" b="1" dirty="0">
                  <a:solidFill>
                    <a:prstClr val="black"/>
                  </a:solidFill>
                  <a:latin typeface="Arial Narrow" panose="020B0606020202030204" pitchFamily="34" charset="0"/>
                </a:rPr>
                <a:t>0% LOCAL INCOME TAX</a:t>
              </a:r>
            </a:p>
            <a:p>
              <a:endParaRPr lang="en-US" sz="1200" b="1" dirty="0">
                <a:solidFill>
                  <a:prstClr val="black"/>
                </a:solidFill>
                <a:latin typeface="Arial Narrow" panose="020B0606020202030204" pitchFamily="34" charset="0"/>
              </a:endParaRPr>
            </a:p>
            <a:p>
              <a:r>
                <a:rPr lang="en-US" sz="1200" b="1" dirty="0">
                  <a:solidFill>
                    <a:prstClr val="black"/>
                  </a:solidFill>
                  <a:latin typeface="Arial Narrow" panose="020B0606020202030204" pitchFamily="34" charset="0"/>
                </a:rPr>
                <a:t>       HOUSING PRICES</a:t>
              </a:r>
            </a:p>
            <a:p>
              <a:endParaRPr lang="en-US" sz="1200" b="1" dirty="0">
                <a:solidFill>
                  <a:prstClr val="black"/>
                </a:solidFill>
                <a:latin typeface="Arial Narrow" panose="020B0606020202030204" pitchFamily="34" charset="0"/>
              </a:endParaRPr>
            </a:p>
            <a:p>
              <a:endParaRPr lang="en-US" sz="1200" dirty="0">
                <a:solidFill>
                  <a:prstClr val="black"/>
                </a:solidFill>
                <a:latin typeface="Arial Narrow" panose="020B0606020202030204" pitchFamily="34" charset="0"/>
              </a:endParaRPr>
            </a:p>
            <a:p>
              <a:pPr algn="ctr"/>
              <a:endParaRPr lang="en-US" sz="1400" b="1" dirty="0">
                <a:solidFill>
                  <a:prstClr val="black"/>
                </a:solidFill>
                <a:latin typeface="Arial Narrow" panose="020B0606020202030204" pitchFamily="34" charset="0"/>
              </a:endParaRPr>
            </a:p>
            <a:p>
              <a:pPr algn="ctr"/>
              <a:endParaRPr lang="en-US" sz="1400" b="1" dirty="0">
                <a:solidFill>
                  <a:prstClr val="black"/>
                </a:solidFill>
                <a:latin typeface="Arial Narrow" panose="020B0606020202030204" pitchFamily="34" charset="0"/>
              </a:endParaRPr>
            </a:p>
            <a:p>
              <a:pPr algn="ctr"/>
              <a:endParaRPr lang="en-US" sz="1400" b="1" dirty="0">
                <a:solidFill>
                  <a:prstClr val="black"/>
                </a:solidFill>
                <a:latin typeface="Arial Narrow" panose="020B0606020202030204" pitchFamily="34" charset="0"/>
              </a:endParaRPr>
            </a:p>
          </p:txBody>
        </p:sp>
        <p:sp>
          <p:nvSpPr>
            <p:cNvPr id="15" name="Rectangle 14"/>
            <p:cNvSpPr/>
            <p:nvPr/>
          </p:nvSpPr>
          <p:spPr>
            <a:xfrm>
              <a:off x="10007263" y="3935845"/>
              <a:ext cx="853677" cy="338554"/>
            </a:xfrm>
            <a:prstGeom prst="rect">
              <a:avLst/>
            </a:prstGeom>
          </p:spPr>
          <p:txBody>
            <a:bodyPr wrap="square">
              <a:spAutoFit/>
            </a:bodyPr>
            <a:lstStyle/>
            <a:p>
              <a:r>
                <a:rPr lang="en-US" sz="800" dirty="0">
                  <a:solidFill>
                    <a:prstClr val="black"/>
                  </a:solidFill>
                  <a:latin typeface="Arial Narrow" panose="020B0606020202030204" pitchFamily="34" charset="0"/>
                </a:rPr>
                <a:t>less than the </a:t>
              </a:r>
            </a:p>
            <a:p>
              <a:r>
                <a:rPr lang="en-US" sz="800" dirty="0">
                  <a:solidFill>
                    <a:prstClr val="black"/>
                  </a:solidFill>
                  <a:latin typeface="Arial Narrow" panose="020B0606020202030204" pitchFamily="34" charset="0"/>
                </a:rPr>
                <a:t>national average</a:t>
              </a:r>
            </a:p>
          </p:txBody>
        </p:sp>
        <p:sp>
          <p:nvSpPr>
            <p:cNvPr id="16" name="Rectangle 15"/>
            <p:cNvSpPr/>
            <p:nvPr/>
          </p:nvSpPr>
          <p:spPr>
            <a:xfrm>
              <a:off x="11349761" y="3929912"/>
              <a:ext cx="929877" cy="338554"/>
            </a:xfrm>
            <a:prstGeom prst="rect">
              <a:avLst/>
            </a:prstGeom>
          </p:spPr>
          <p:txBody>
            <a:bodyPr wrap="square">
              <a:spAutoFit/>
            </a:bodyPr>
            <a:lstStyle/>
            <a:p>
              <a:r>
                <a:rPr lang="en-US" sz="800" dirty="0">
                  <a:solidFill>
                    <a:prstClr val="black"/>
                  </a:solidFill>
                  <a:latin typeface="Arial Narrow" panose="020B0606020202030204" pitchFamily="34" charset="0"/>
                </a:rPr>
                <a:t>less than many other large metros</a:t>
              </a:r>
            </a:p>
          </p:txBody>
        </p:sp>
        <p:pic>
          <p:nvPicPr>
            <p:cNvPr id="17" name="Picture 2" descr="X:\Communications\Public\Graphic Design\Chamber\2016\TF Deck\Tomorrow Fund Graphic Elements\Hi-Res PNG\AttractiveEconomy.png"/>
            <p:cNvPicPr>
              <a:picLocks noChangeAspect="1" noChangeArrowheads="1"/>
            </p:cNvPicPr>
            <p:nvPr/>
          </p:nvPicPr>
          <p:blipFill rotWithShape="1">
            <a:blip r:embed="rId2">
              <a:extLst>
                <a:ext uri="{28A0092B-C50C-407E-A947-70E740481C1C}">
                  <a14:useLocalDpi xmlns:a14="http://schemas.microsoft.com/office/drawing/2010/main" val="0"/>
                </a:ext>
              </a:extLst>
            </a:blip>
            <a:srcRect l="88496" t="69040" r="2062" b="13346"/>
            <a:stretch/>
          </p:blipFill>
          <p:spPr bwMode="auto">
            <a:xfrm>
              <a:off x="11494975" y="3143283"/>
              <a:ext cx="551498" cy="615131"/>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flipH="1">
              <a:off x="9822672" y="3392186"/>
              <a:ext cx="9144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1094944" y="3381827"/>
              <a:ext cx="9144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821524" y="3390648"/>
              <a:ext cx="0" cy="21241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1188986" y="3378767"/>
              <a:ext cx="0" cy="21241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9634397" y="3618074"/>
              <a:ext cx="372866" cy="354760"/>
            </a:xfrm>
            <a:prstGeom prst="ellipse">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Oval 22"/>
            <p:cNvSpPr/>
            <p:nvPr/>
          </p:nvSpPr>
          <p:spPr>
            <a:xfrm>
              <a:off x="11003482" y="3611838"/>
              <a:ext cx="372866" cy="360995"/>
            </a:xfrm>
            <a:prstGeom prst="ellipse">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4" name="Straight Arrow Connector 23"/>
            <p:cNvCxnSpPr/>
            <p:nvPr/>
          </p:nvCxnSpPr>
          <p:spPr>
            <a:xfrm flipH="1">
              <a:off x="9818534" y="4001736"/>
              <a:ext cx="618" cy="322788"/>
            </a:xfrm>
            <a:prstGeom prst="straightConnector1">
              <a:avLst/>
            </a:prstGeom>
            <a:ln>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flipH="1">
              <a:off x="11187856" y="3995590"/>
              <a:ext cx="618" cy="322788"/>
            </a:xfrm>
            <a:prstGeom prst="straightConnector1">
              <a:avLst/>
            </a:prstGeom>
            <a:ln>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9626028" y="3677200"/>
              <a:ext cx="496208" cy="244455"/>
            </a:xfrm>
            <a:prstGeom prst="rect">
              <a:avLst/>
            </a:prstGeom>
            <a:noFill/>
          </p:spPr>
          <p:txBody>
            <a:bodyPr wrap="square" rtlCol="0">
              <a:spAutoFit/>
            </a:bodyPr>
            <a:lstStyle/>
            <a:p>
              <a:r>
                <a:rPr lang="en-US" sz="1200" b="1" dirty="0">
                  <a:solidFill>
                    <a:srgbClr val="92C83E"/>
                  </a:solidFill>
                  <a:latin typeface="Arial Narrow" panose="020B0606020202030204" pitchFamily="34" charset="0"/>
                </a:rPr>
                <a:t>24%</a:t>
              </a:r>
            </a:p>
          </p:txBody>
        </p:sp>
        <p:sp>
          <p:nvSpPr>
            <p:cNvPr id="27" name="TextBox 26"/>
            <p:cNvSpPr txBox="1"/>
            <p:nvPr/>
          </p:nvSpPr>
          <p:spPr>
            <a:xfrm>
              <a:off x="10999966" y="3685136"/>
              <a:ext cx="493820" cy="244455"/>
            </a:xfrm>
            <a:prstGeom prst="rect">
              <a:avLst/>
            </a:prstGeom>
            <a:noFill/>
          </p:spPr>
          <p:txBody>
            <a:bodyPr wrap="square" rtlCol="0">
              <a:spAutoFit/>
            </a:bodyPr>
            <a:lstStyle/>
            <a:p>
              <a:r>
                <a:rPr lang="en-US" sz="1200" b="1" dirty="0">
                  <a:solidFill>
                    <a:srgbClr val="92C83E"/>
                  </a:solidFill>
                  <a:latin typeface="Arial Narrow" panose="020B0606020202030204" pitchFamily="34" charset="0"/>
                </a:rPr>
                <a:t>50%</a:t>
              </a:r>
            </a:p>
          </p:txBody>
        </p:sp>
      </p:grpSp>
      <p:grpSp>
        <p:nvGrpSpPr>
          <p:cNvPr id="28" name="Group 27"/>
          <p:cNvGrpSpPr/>
          <p:nvPr/>
        </p:nvGrpSpPr>
        <p:grpSpPr>
          <a:xfrm>
            <a:off x="228600" y="3988475"/>
            <a:ext cx="2819400" cy="2031325"/>
            <a:chOff x="-2971800" y="756001"/>
            <a:chExt cx="2819400" cy="2031325"/>
          </a:xfrm>
        </p:grpSpPr>
        <p:sp>
          <p:nvSpPr>
            <p:cNvPr id="29" name="TextBox 28"/>
            <p:cNvSpPr txBox="1"/>
            <p:nvPr/>
          </p:nvSpPr>
          <p:spPr>
            <a:xfrm>
              <a:off x="-2971800" y="756001"/>
              <a:ext cx="2819400" cy="2031325"/>
            </a:xfrm>
            <a:prstGeom prst="rect">
              <a:avLst/>
            </a:prstGeom>
            <a:noFill/>
            <a:ln w="25400">
              <a:solidFill>
                <a:schemeClr val="tx1">
                  <a:lumMod val="50000"/>
                  <a:lumOff val="50000"/>
                </a:schemeClr>
              </a:solidFill>
            </a:ln>
          </p:spPr>
          <p:txBody>
            <a:bodyPr wrap="square" rtlCol="0">
              <a:spAutoFit/>
            </a:bodyPr>
            <a:lstStyle/>
            <a:p>
              <a:r>
                <a:rPr lang="en-US" sz="1600" b="1" dirty="0">
                  <a:solidFill>
                    <a:prstClr val="black"/>
                  </a:solidFill>
                  <a:latin typeface="Arial Narrow" panose="020B0606020202030204" pitchFamily="34" charset="0"/>
                </a:rPr>
                <a:t>2 GREAT AIRPORTS</a:t>
              </a:r>
            </a:p>
            <a:p>
              <a:endParaRPr lang="en-US" sz="1400" b="1" dirty="0">
                <a:solidFill>
                  <a:prstClr val="black"/>
                </a:solidFill>
                <a:latin typeface="Arial Narrow" panose="020B0606020202030204" pitchFamily="34" charset="0"/>
              </a:endParaRPr>
            </a:p>
            <a:p>
              <a:endParaRPr lang="en-US" sz="1400" b="1" dirty="0">
                <a:solidFill>
                  <a:prstClr val="black"/>
                </a:solidFill>
                <a:latin typeface="Arial Narrow" panose="020B0606020202030204" pitchFamily="34" charset="0"/>
              </a:endParaRPr>
            </a:p>
            <a:p>
              <a:endParaRPr lang="en-US" sz="1400" b="1" dirty="0">
                <a:solidFill>
                  <a:prstClr val="black"/>
                </a:solidFill>
                <a:latin typeface="Arial Narrow" panose="020B0606020202030204" pitchFamily="34" charset="0"/>
              </a:endParaRPr>
            </a:p>
            <a:p>
              <a:endParaRPr lang="en-US" sz="1400" b="1" dirty="0">
                <a:solidFill>
                  <a:prstClr val="black"/>
                </a:solidFill>
                <a:latin typeface="Arial Narrow" panose="020B0606020202030204" pitchFamily="34" charset="0"/>
              </a:endParaRPr>
            </a:p>
            <a:p>
              <a:endParaRPr lang="en-US" sz="1400" b="1" dirty="0">
                <a:solidFill>
                  <a:prstClr val="black"/>
                </a:solidFill>
                <a:latin typeface="Arial Narrow" panose="020B0606020202030204" pitchFamily="34" charset="0"/>
              </a:endParaRPr>
            </a:p>
            <a:p>
              <a:endParaRPr lang="en-US" sz="1400" b="1" dirty="0">
                <a:solidFill>
                  <a:prstClr val="black"/>
                </a:solidFill>
                <a:latin typeface="Arial Narrow" panose="020B0606020202030204" pitchFamily="34" charset="0"/>
              </a:endParaRPr>
            </a:p>
            <a:p>
              <a:endParaRPr lang="en-US" sz="1200" dirty="0">
                <a:solidFill>
                  <a:prstClr val="black"/>
                </a:solidFill>
                <a:latin typeface="Arial Narrow" panose="020B0606020202030204" pitchFamily="34" charset="0"/>
              </a:endParaRPr>
            </a:p>
            <a:p>
              <a:pPr algn="ctr"/>
              <a:endParaRPr lang="en-US" sz="1400" b="1" dirty="0">
                <a:solidFill>
                  <a:prstClr val="black"/>
                </a:solidFill>
                <a:latin typeface="Arial Narrow" panose="020B0606020202030204" pitchFamily="34" charset="0"/>
              </a:endParaRPr>
            </a:p>
          </p:txBody>
        </p:sp>
        <p:grpSp>
          <p:nvGrpSpPr>
            <p:cNvPr id="30" name="Group 29"/>
            <p:cNvGrpSpPr/>
            <p:nvPr/>
          </p:nvGrpSpPr>
          <p:grpSpPr>
            <a:xfrm>
              <a:off x="-2832760" y="1012275"/>
              <a:ext cx="2541319" cy="1458481"/>
              <a:chOff x="1434440" y="4504652"/>
              <a:chExt cx="2541319" cy="1458481"/>
            </a:xfrm>
            <a:solidFill>
              <a:schemeClr val="bg1"/>
            </a:solidFill>
          </p:grpSpPr>
          <p:pic>
            <p:nvPicPr>
              <p:cNvPr id="33" name="Picture 2" descr="X:\Communications\Public\Graphic Design\Chamber\2016\TF Deck\Tomorrow Fund Graphic Elements\Hi-Res PNG\AttractiveEconomy.png"/>
              <p:cNvPicPr>
                <a:picLocks noChangeAspect="1" noChangeArrowheads="1"/>
              </p:cNvPicPr>
              <p:nvPr/>
            </p:nvPicPr>
            <p:blipFill rotWithShape="1">
              <a:blip r:embed="rId2">
                <a:extLst>
                  <a:ext uri="{28A0092B-C50C-407E-A947-70E740481C1C}">
                    <a14:useLocalDpi xmlns:a14="http://schemas.microsoft.com/office/drawing/2010/main" val="0"/>
                  </a:ext>
                </a:extLst>
              </a:blip>
              <a:srcRect l="496" t="65923" r="67204" b="6051"/>
              <a:stretch/>
            </p:blipFill>
            <p:spPr bwMode="auto">
              <a:xfrm>
                <a:off x="1434440" y="4644617"/>
                <a:ext cx="2541319" cy="1318516"/>
              </a:xfrm>
              <a:prstGeom prst="rect">
                <a:avLst/>
              </a:prstGeom>
              <a:grpFill/>
              <a:extLst/>
            </p:spPr>
          </p:pic>
          <p:sp>
            <p:nvSpPr>
              <p:cNvPr id="34" name="Rectangle 33"/>
              <p:cNvSpPr/>
              <p:nvPr/>
            </p:nvSpPr>
            <p:spPr>
              <a:xfrm>
                <a:off x="1524000" y="4504652"/>
                <a:ext cx="1219200" cy="41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31" name="Picture 2" descr="http://www.underconsideration.com/brandnew/archives/dfw_logo_detai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2159" y="2446982"/>
              <a:ext cx="1160725" cy="22402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www.dallas-lovefield.com/images/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4039" y="2470756"/>
              <a:ext cx="986446" cy="21455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5" name="Straight Connector 34"/>
          <p:cNvCxnSpPr/>
          <p:nvPr/>
        </p:nvCxnSpPr>
        <p:spPr>
          <a:xfrm>
            <a:off x="4245042" y="2125628"/>
            <a:ext cx="79603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110950" y="2126032"/>
            <a:ext cx="7564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064899" y="5083849"/>
            <a:ext cx="2002536"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048000" y="2144759"/>
            <a:ext cx="457200" cy="51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105400" y="5088085"/>
            <a:ext cx="758952"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4957832" y="2959384"/>
            <a:ext cx="216725" cy="231815"/>
          </a:xfrm>
          <a:prstGeom prst="ellipse">
            <a:avLst/>
          </a:prstGeom>
          <a:solidFill>
            <a:srgbClr val="92C83E"/>
          </a:solidFill>
          <a:ln>
            <a:solidFill>
              <a:srgbClr val="7CAA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 name="Oval 40"/>
          <p:cNvSpPr/>
          <p:nvPr/>
        </p:nvSpPr>
        <p:spPr>
          <a:xfrm>
            <a:off x="5021550" y="302385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
        <p:nvSpPr>
          <p:cNvPr id="43" name="Rectangle 42"/>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 name="Rectangle 43"/>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Rectangle 44"/>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 name="Rectangle 45"/>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Rectangle 46"/>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 name="Rectangle 47"/>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 name="Rectangle 48"/>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TextBox 49"/>
          <p:cNvSpPr txBox="1"/>
          <p:nvPr/>
        </p:nvSpPr>
        <p:spPr>
          <a:xfrm>
            <a:off x="950088" y="206712"/>
            <a:ext cx="9144000" cy="677108"/>
          </a:xfrm>
          <a:prstGeom prst="rect">
            <a:avLst/>
          </a:prstGeom>
          <a:noFill/>
        </p:spPr>
        <p:txBody>
          <a:bodyPr wrap="square" rtlCol="0">
            <a:spAutoFit/>
          </a:bodyPr>
          <a:lstStyle/>
          <a:p>
            <a:r>
              <a:rPr lang="en-US" sz="3800" dirty="0" smtClean="0">
                <a:latin typeface="Arial" panose="020B0604020202020204" pitchFamily="34" charset="0"/>
                <a:cs typeface="Arial" panose="020B0604020202020204" pitchFamily="34" charset="0"/>
              </a:rPr>
              <a:t>WHY IS DALLAS SO ATTRACTIVE?</a:t>
            </a: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624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2" y="710413"/>
            <a:ext cx="9154842" cy="561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67000" y="5499401"/>
            <a:ext cx="5534913" cy="520399"/>
          </a:xfrm>
          <a:prstGeom prst="rect">
            <a:avLst/>
          </a:prstGeom>
        </p:spPr>
        <p:txBody>
          <a:bodyPr wrap="none">
            <a:spAutoFit/>
          </a:bodyPr>
          <a:lstStyle/>
          <a:p>
            <a:pPr algn="ctr">
              <a:lnSpc>
                <a:spcPct val="130000"/>
              </a:lnSpc>
            </a:pPr>
            <a:r>
              <a:rPr lang="en-US" sz="2400" b="1" dirty="0">
                <a:solidFill>
                  <a:prstClr val="black"/>
                </a:solidFill>
                <a:latin typeface="Arial Narrow" panose="020B0606020202030204" pitchFamily="34" charset="0"/>
              </a:rPr>
              <a:t>More than 70 HQ Relocations in Last 5 Years</a:t>
            </a:r>
          </a:p>
        </p:txBody>
      </p:sp>
      <p:sp>
        <p:nvSpPr>
          <p:cNvPr id="5" name="Rectangle 4"/>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
        <p:nvSpPr>
          <p:cNvPr id="12" name="Rectangle 11"/>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extBox 12"/>
          <p:cNvSpPr txBox="1"/>
          <p:nvPr/>
        </p:nvSpPr>
        <p:spPr>
          <a:xfrm>
            <a:off x="990600" y="167640"/>
            <a:ext cx="91440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PROVEN SUCCESS</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8943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RC-FILESERV\Group\Communications\Public\Graphic Design\Chamber\2017\Annual Meeting\Program\SYTD photos\shutterstock_34951600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11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Flowchart: Manual Operation 15"/>
          <p:cNvSpPr/>
          <p:nvPr/>
        </p:nvSpPr>
        <p:spPr>
          <a:xfrm rot="16200000" flipV="1">
            <a:off x="-1524000" y="1524001"/>
            <a:ext cx="6858000" cy="3809999"/>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0" y="1066800"/>
            <a:ext cx="3733800" cy="4693593"/>
          </a:xfrm>
          <a:prstGeom prst="rect">
            <a:avLst/>
          </a:prstGeom>
          <a:noFill/>
        </p:spPr>
        <p:txBody>
          <a:bodyPr wrap="square" rtlCol="0">
            <a:spAutoFit/>
          </a:bodyPr>
          <a:lstStyle/>
          <a:p>
            <a:pPr algn="r"/>
            <a:r>
              <a:rPr lang="en-US" sz="3500" b="1" dirty="0" smtClean="0">
                <a:latin typeface="Arial" panose="020B0604020202020204" pitchFamily="34" charset="0"/>
                <a:cs typeface="Arial" panose="020B0604020202020204" pitchFamily="34" charset="0"/>
              </a:rPr>
              <a:t>DFW</a:t>
            </a:r>
            <a:endParaRPr lang="en-US" sz="3500" b="1" dirty="0">
              <a:latin typeface="Arial" panose="020B0604020202020204" pitchFamily="34" charset="0"/>
              <a:cs typeface="Arial" panose="020B0604020202020204" pitchFamily="34" charset="0"/>
            </a:endParaRPr>
          </a:p>
          <a:p>
            <a:pPr algn="r"/>
            <a:r>
              <a:rPr lang="en-US" sz="3500" b="1" dirty="0">
                <a:latin typeface="Arial" panose="020B0604020202020204" pitchFamily="34" charset="0"/>
                <a:cs typeface="Arial" panose="020B0604020202020204" pitchFamily="34" charset="0"/>
              </a:rPr>
              <a:t>OCCUPATIONAL </a:t>
            </a:r>
          </a:p>
          <a:p>
            <a:pPr algn="r"/>
            <a:r>
              <a:rPr lang="en-US" sz="3500" b="1" dirty="0">
                <a:latin typeface="Arial" panose="020B0604020202020204" pitchFamily="34" charset="0"/>
                <a:cs typeface="Arial" panose="020B0604020202020204" pitchFamily="34" charset="0"/>
              </a:rPr>
              <a:t>SNAPSHOT</a:t>
            </a:r>
          </a:p>
          <a:p>
            <a:pPr algn="r">
              <a:spcBef>
                <a:spcPts val="1200"/>
              </a:spcBef>
            </a:pPr>
            <a:r>
              <a:rPr lang="en-US" sz="9000" b="1" dirty="0" smtClean="0">
                <a:latin typeface="Arial" panose="020B0604020202020204" pitchFamily="34" charset="0"/>
                <a:cs typeface="Arial" panose="020B0604020202020204" pitchFamily="34" charset="0"/>
              </a:rPr>
              <a:t>1 - 3</a:t>
            </a:r>
            <a:r>
              <a:rPr lang="en-US" sz="9000" b="1" dirty="0">
                <a:latin typeface="Arial" panose="020B0604020202020204" pitchFamily="34" charset="0"/>
                <a:cs typeface="Arial" panose="020B0604020202020204" pitchFamily="34" charset="0"/>
              </a:rPr>
              <a:t>% </a:t>
            </a:r>
          </a:p>
          <a:p>
            <a:pPr algn="r">
              <a:spcBef>
                <a:spcPts val="1200"/>
              </a:spcBef>
            </a:pPr>
            <a:r>
              <a:rPr lang="en-US" sz="2000" b="1" dirty="0" smtClean="0">
                <a:latin typeface="Arial" panose="020B0604020202020204" pitchFamily="34" charset="0"/>
                <a:cs typeface="Arial" panose="020B0604020202020204" pitchFamily="34" charset="0"/>
              </a:rPr>
              <a:t>UNEMPLOYMENT RATE </a:t>
            </a:r>
          </a:p>
          <a:p>
            <a:pPr algn="r"/>
            <a:r>
              <a:rPr lang="en-US" sz="2000" b="1" dirty="0" smtClean="0">
                <a:latin typeface="Arial" panose="020B0604020202020204" pitchFamily="34" charset="0"/>
                <a:cs typeface="Arial" panose="020B0604020202020204" pitchFamily="34" charset="0"/>
              </a:rPr>
              <a:t>IN KEY OCCUPATIONS </a:t>
            </a:r>
          </a:p>
          <a:p>
            <a:pPr algn="r"/>
            <a:endParaRPr lang="en-US" sz="1100" i="1" dirty="0" smtClean="0">
              <a:latin typeface="Arial" panose="020B0604020202020204" pitchFamily="34" charset="0"/>
              <a:cs typeface="Arial" panose="020B0604020202020204" pitchFamily="34" charset="0"/>
            </a:endParaRPr>
          </a:p>
          <a:p>
            <a:pPr algn="r"/>
            <a:endParaRPr lang="en-US" sz="1100" i="1" dirty="0">
              <a:latin typeface="Arial" panose="020B0604020202020204" pitchFamily="34" charset="0"/>
              <a:cs typeface="Arial" panose="020B0604020202020204" pitchFamily="34" charset="0"/>
            </a:endParaRPr>
          </a:p>
          <a:p>
            <a:pPr algn="r"/>
            <a:r>
              <a:rPr lang="en-US" sz="1100" i="1" dirty="0" smtClean="0">
                <a:latin typeface="Arial" panose="020B0604020202020204" pitchFamily="34" charset="0"/>
                <a:cs typeface="Arial" panose="020B0604020202020204" pitchFamily="34" charset="0"/>
              </a:rPr>
              <a:t>Management, Legal, Finance, Health Care, </a:t>
            </a:r>
          </a:p>
          <a:p>
            <a:pPr algn="r"/>
            <a:r>
              <a:rPr lang="en-US" sz="1100" i="1" dirty="0" smtClean="0">
                <a:latin typeface="Arial" panose="020B0604020202020204" pitchFamily="34" charset="0"/>
                <a:cs typeface="Arial" panose="020B0604020202020204" pitchFamily="34" charset="0"/>
              </a:rPr>
              <a:t>Computers, Architecture &amp; Engineering</a:t>
            </a:r>
            <a:endParaRPr lang="en-US" sz="11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27828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X:\Communications\Public\Graphic Design\Chamber\2016\TF Deck\Tomorrow Fund Graphic Elements\Hi-Res PNG\Talent Attra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9243" y="304799"/>
            <a:ext cx="3290887" cy="32670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28600" y="3696831"/>
            <a:ext cx="8763000" cy="2246769"/>
          </a:xfrm>
          <a:prstGeom prst="rect">
            <a:avLst/>
          </a:prstGeom>
        </p:spPr>
        <p:txBody>
          <a:bodyPr wrap="square">
            <a:spAutoFit/>
          </a:bodyPr>
          <a:lstStyle/>
          <a:p>
            <a:pPr marL="342900" lvl="0" indent="-3429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Market </a:t>
            </a:r>
            <a:r>
              <a:rPr lang="en-US" sz="2800" dirty="0">
                <a:latin typeface="Arial" panose="020B0604020202020204" pitchFamily="34" charset="0"/>
                <a:cs typeface="Arial" panose="020B0604020202020204" pitchFamily="34" charset="0"/>
              </a:rPr>
              <a:t>the </a:t>
            </a:r>
            <a:r>
              <a:rPr lang="en-US" sz="2800" dirty="0" smtClean="0">
                <a:latin typeface="Arial" panose="020B0604020202020204" pitchFamily="34" charset="0"/>
                <a:cs typeface="Arial" panose="020B0604020202020204" pitchFamily="34" charset="0"/>
              </a:rPr>
              <a:t>Dallas </a:t>
            </a:r>
            <a:r>
              <a:rPr lang="en-US" sz="2800" dirty="0">
                <a:latin typeface="Arial" panose="020B0604020202020204" pitchFamily="34" charset="0"/>
                <a:cs typeface="Arial" panose="020B0604020202020204" pitchFamily="34" charset="0"/>
              </a:rPr>
              <a:t>Region to attract and retain </a:t>
            </a:r>
            <a:r>
              <a:rPr lang="en-US" sz="2800" dirty="0" smtClean="0">
                <a:latin typeface="Arial" panose="020B0604020202020204" pitchFamily="34" charset="0"/>
                <a:cs typeface="Arial" panose="020B0604020202020204" pitchFamily="34" charset="0"/>
              </a:rPr>
              <a:t>top talent </a:t>
            </a:r>
            <a:r>
              <a:rPr lang="en-US" sz="2800" dirty="0">
                <a:latin typeface="Arial" panose="020B0604020202020204" pitchFamily="34" charset="0"/>
                <a:cs typeface="Arial" panose="020B0604020202020204" pitchFamily="34" charset="0"/>
              </a:rPr>
              <a:t>from </a:t>
            </a:r>
            <a:r>
              <a:rPr lang="en-US" sz="2800" dirty="0" smtClean="0">
                <a:latin typeface="Arial" panose="020B0604020202020204" pitchFamily="34" charset="0"/>
                <a:cs typeface="Arial" panose="020B0604020202020204" pitchFamily="34" charset="0"/>
              </a:rPr>
              <a:t>Texas, the </a:t>
            </a:r>
            <a:r>
              <a:rPr lang="en-US" sz="2800" dirty="0">
                <a:latin typeface="Arial" panose="020B0604020202020204" pitchFamily="34" charset="0"/>
                <a:cs typeface="Arial" panose="020B0604020202020204" pitchFamily="34" charset="0"/>
              </a:rPr>
              <a:t>U.S. and abroad </a:t>
            </a:r>
          </a:p>
          <a:p>
            <a:pPr lvl="0"/>
            <a:endParaRPr lang="en-US" sz="2800" dirty="0" smtClean="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Advocate </a:t>
            </a:r>
            <a:r>
              <a:rPr lang="en-US" sz="2800" dirty="0">
                <a:latin typeface="Arial" panose="020B0604020202020204" pitchFamily="34" charset="0"/>
                <a:cs typeface="Arial" panose="020B0604020202020204" pitchFamily="34" charset="0"/>
              </a:rPr>
              <a:t>and promote quality of life initiatives that are most important to attracting and retaining talent</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
        <p:nvSpPr>
          <p:cNvPr id="12" name="Rectangle 11"/>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0612360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7227" t="19502" r="33334" b="36130"/>
          <a:stretch/>
        </p:blipFill>
        <p:spPr>
          <a:xfrm>
            <a:off x="-1" y="0"/>
            <a:ext cx="9144001" cy="6858000"/>
          </a:xfrm>
          <a:prstGeom prst="rect">
            <a:avLst/>
          </a:prstGeom>
        </p:spPr>
      </p:pic>
      <p:sp>
        <p:nvSpPr>
          <p:cNvPr id="14" name="Rectangle 13"/>
          <p:cNvSpPr/>
          <p:nvPr/>
        </p:nvSpPr>
        <p:spPr>
          <a:xfrm>
            <a:off x="-1" y="1371600"/>
            <a:ext cx="9144001" cy="4525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0" y="1447800"/>
            <a:ext cx="9143999" cy="1015663"/>
          </a:xfrm>
          <a:prstGeom prst="rect">
            <a:avLst/>
          </a:prstGeom>
          <a:noFill/>
        </p:spPr>
        <p:txBody>
          <a:bodyPr wrap="square" rtlCol="0">
            <a:spAutoFit/>
          </a:bodyPr>
          <a:lstStyle/>
          <a:p>
            <a:pPr algn="ctr"/>
            <a:r>
              <a:rPr lang="en-US" sz="3000" b="1" dirty="0" smtClean="0">
                <a:solidFill>
                  <a:prstClr val="black"/>
                </a:solidFill>
                <a:latin typeface="Arial" panose="020B0604020202020204" pitchFamily="34" charset="0"/>
                <a:cs typeface="Arial" panose="020B0604020202020204" pitchFamily="34" charset="0"/>
              </a:rPr>
              <a:t>DRC TALENT ATTRACTION</a:t>
            </a:r>
          </a:p>
          <a:p>
            <a:pPr algn="ctr"/>
            <a:r>
              <a:rPr lang="en-US" sz="3000" b="1" dirty="0" smtClean="0">
                <a:solidFill>
                  <a:prstClr val="black"/>
                </a:solidFill>
                <a:latin typeface="Arial" panose="020B0604020202020204" pitchFamily="34" charset="0"/>
                <a:cs typeface="Arial" panose="020B0604020202020204" pitchFamily="34" charset="0"/>
              </a:rPr>
              <a:t>2016: INFORMATION GATHERING</a:t>
            </a:r>
            <a:endParaRPr lang="en-US" sz="3000" b="1"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304800" y="3282077"/>
            <a:ext cx="4267200" cy="2292935"/>
          </a:xfrm>
          <a:prstGeom prst="rect">
            <a:avLst/>
          </a:prstGeom>
          <a:noFill/>
        </p:spPr>
        <p:txBody>
          <a:bodyPr wrap="square" rtlCol="0">
            <a:spAutoFit/>
          </a:bodyPr>
          <a:lstStyle/>
          <a:p>
            <a:pPr>
              <a:lnSpc>
                <a:spcPct val="150000"/>
              </a:lnSpc>
            </a:pPr>
            <a:r>
              <a:rPr lang="en-US" b="1" dirty="0" smtClean="0">
                <a:solidFill>
                  <a:prstClr val="black"/>
                </a:solidFill>
                <a:latin typeface="Arial" panose="020B0604020202020204" pitchFamily="34" charset="0"/>
                <a:cs typeface="Arial" panose="020B0604020202020204" pitchFamily="34" charset="0"/>
              </a:rPr>
              <a:t>Regional Assets</a:t>
            </a:r>
          </a:p>
          <a:p>
            <a:pPr marL="285750" indent="-285750">
              <a:lnSpc>
                <a:spcPct val="150000"/>
              </a:lnSpc>
              <a:buFontTx/>
              <a:buChar char="-"/>
            </a:pPr>
            <a:r>
              <a:rPr lang="en-US" sz="1400" b="1" cap="all" dirty="0" smtClean="0">
                <a:solidFill>
                  <a:prstClr val="black"/>
                </a:solidFill>
                <a:latin typeface="Arial" panose="020B0604020202020204" pitchFamily="34" charset="0"/>
                <a:cs typeface="Arial" panose="020B0604020202020204" pitchFamily="34" charset="0"/>
              </a:rPr>
              <a:t>Availability &amp; variety of jobs</a:t>
            </a:r>
          </a:p>
          <a:p>
            <a:pPr marL="285750" indent="-285750">
              <a:lnSpc>
                <a:spcPct val="150000"/>
              </a:lnSpc>
              <a:buFontTx/>
              <a:buChar char="-"/>
            </a:pPr>
            <a:r>
              <a:rPr lang="en-US" sz="1400" b="1" cap="all" dirty="0" smtClean="0">
                <a:solidFill>
                  <a:prstClr val="black"/>
                </a:solidFill>
                <a:latin typeface="Arial" panose="020B0604020202020204" pitchFamily="34" charset="0"/>
                <a:cs typeface="Arial" panose="020B0604020202020204" pitchFamily="34" charset="0"/>
              </a:rPr>
              <a:t>Low cost of living</a:t>
            </a:r>
          </a:p>
          <a:p>
            <a:pPr>
              <a:lnSpc>
                <a:spcPct val="150000"/>
              </a:lnSpc>
              <a:spcBef>
                <a:spcPts val="600"/>
              </a:spcBef>
            </a:pPr>
            <a:r>
              <a:rPr lang="en-US" b="1" dirty="0" smtClean="0">
                <a:solidFill>
                  <a:prstClr val="black"/>
                </a:solidFill>
                <a:latin typeface="Arial" panose="020B0604020202020204" pitchFamily="34" charset="0"/>
                <a:cs typeface="Arial" panose="020B0604020202020204" pitchFamily="34" charset="0"/>
              </a:rPr>
              <a:t>Regional Challenges</a:t>
            </a:r>
          </a:p>
          <a:p>
            <a:pPr marL="285750" indent="-285750">
              <a:lnSpc>
                <a:spcPct val="150000"/>
              </a:lnSpc>
              <a:buFontTx/>
              <a:buChar char="-"/>
            </a:pPr>
            <a:r>
              <a:rPr lang="en-US" sz="1400" b="1" cap="all" dirty="0" smtClean="0">
                <a:solidFill>
                  <a:prstClr val="black"/>
                </a:solidFill>
                <a:latin typeface="Arial" panose="020B0604020202020204" pitchFamily="34" charset="0"/>
                <a:cs typeface="Arial" panose="020B0604020202020204" pitchFamily="34" charset="0"/>
              </a:rPr>
              <a:t>Public transportation</a:t>
            </a:r>
          </a:p>
          <a:p>
            <a:pPr marL="285750" indent="-285750">
              <a:lnSpc>
                <a:spcPct val="150000"/>
              </a:lnSpc>
              <a:buFontTx/>
              <a:buChar char="-"/>
            </a:pPr>
            <a:r>
              <a:rPr lang="en-US" sz="1400" b="1" cap="all" dirty="0" smtClean="0">
                <a:solidFill>
                  <a:prstClr val="black"/>
                </a:solidFill>
                <a:latin typeface="Arial" panose="020B0604020202020204" pitchFamily="34" charset="0"/>
                <a:cs typeface="Arial" panose="020B0604020202020204" pitchFamily="34" charset="0"/>
              </a:rPr>
              <a:t>Commuting &amp; traffic</a:t>
            </a:r>
          </a:p>
        </p:txBody>
      </p:sp>
      <p:cxnSp>
        <p:nvCxnSpPr>
          <p:cNvPr id="19" name="Straight Connector 18"/>
          <p:cNvCxnSpPr/>
          <p:nvPr/>
        </p:nvCxnSpPr>
        <p:spPr>
          <a:xfrm>
            <a:off x="4572000" y="3215640"/>
            <a:ext cx="0" cy="219456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20" name="Shape 133"/>
          <p:cNvSpPr/>
          <p:nvPr/>
        </p:nvSpPr>
        <p:spPr>
          <a:xfrm>
            <a:off x="23647" y="2799639"/>
            <a:ext cx="4548351" cy="450829"/>
          </a:xfrm>
          <a:prstGeom prst="rect">
            <a:avLst/>
          </a:prstGeom>
          <a:ln w="12700">
            <a:miter lim="400000"/>
          </a:ln>
          <a:extLst>
            <a:ext uri="{C572A759-6A51-4108-AA02-DFA0A04FC94B}">
              <ma14:wrappingTextBoxFlag xmlns:ma14="http://schemas.microsoft.com/office/mac/drawingml/2011/main" xmlns="" val="1"/>
            </a:ext>
          </a:extLst>
        </p:spPr>
        <p:txBody>
          <a:bodyPr wrap="square" lIns="114300" tIns="114300" rIns="114300" bIns="114300" anchor="ctr">
            <a:spAutoFit/>
          </a:bodyPr>
          <a:lstStyle/>
          <a:p>
            <a:pPr algn="ctr" defTabSz="819150">
              <a:lnSpc>
                <a:spcPct val="70000"/>
              </a:lnSpc>
              <a:defRPr sz="20800" b="1">
                <a:latin typeface="Gotham"/>
                <a:ea typeface="Gotham"/>
                <a:cs typeface="Gotham"/>
                <a:sym typeface="Gotham"/>
              </a:defRPr>
            </a:pPr>
            <a:r>
              <a:rPr lang="en-US" sz="2000" b="1" dirty="0" smtClean="0">
                <a:solidFill>
                  <a:prstClr val="black"/>
                </a:solidFill>
                <a:latin typeface="Arial"/>
                <a:ea typeface="Gotham"/>
                <a:cs typeface="Arial"/>
                <a:sym typeface="Gotham"/>
              </a:rPr>
              <a:t>FOCUS GROUPS</a:t>
            </a:r>
          </a:p>
        </p:txBody>
      </p:sp>
      <p:sp>
        <p:nvSpPr>
          <p:cNvPr id="21" name="Shape 133"/>
          <p:cNvSpPr/>
          <p:nvPr/>
        </p:nvSpPr>
        <p:spPr>
          <a:xfrm>
            <a:off x="4708632" y="2582614"/>
            <a:ext cx="4435367" cy="846386"/>
          </a:xfrm>
          <a:prstGeom prst="rect">
            <a:avLst/>
          </a:prstGeom>
          <a:ln w="12700">
            <a:miter lim="400000"/>
          </a:ln>
          <a:extLst>
            <a:ext uri="{C572A759-6A51-4108-AA02-DFA0A04FC94B}">
              <ma14:wrappingTextBoxFlag xmlns:ma14="http://schemas.microsoft.com/office/mac/drawingml/2011/main" xmlns="" val="1"/>
            </a:ext>
          </a:extLst>
        </p:spPr>
        <p:txBody>
          <a:bodyPr wrap="square" lIns="114300" tIns="114300" rIns="114300" bIns="114300" anchor="ctr">
            <a:spAutoFit/>
          </a:bodyPr>
          <a:lstStyle/>
          <a:p>
            <a:pPr algn="ctr" defTabSz="819150">
              <a:defRPr sz="20800" b="1">
                <a:latin typeface="Gotham"/>
                <a:ea typeface="Gotham"/>
                <a:cs typeface="Gotham"/>
                <a:sym typeface="Gotham"/>
              </a:defRPr>
            </a:pPr>
            <a:r>
              <a:rPr lang="en-US" sz="2000" b="1" cap="all" dirty="0" smtClean="0">
                <a:solidFill>
                  <a:prstClr val="black"/>
                </a:solidFill>
                <a:latin typeface="Arial"/>
                <a:ea typeface="Gotham"/>
                <a:cs typeface="Arial"/>
                <a:sym typeface="Gotham"/>
              </a:rPr>
              <a:t>Nationwide Survey</a:t>
            </a:r>
          </a:p>
          <a:p>
            <a:pPr algn="ctr" defTabSz="819150">
              <a:defRPr sz="20800" b="1">
                <a:latin typeface="Gotham"/>
                <a:ea typeface="Gotham"/>
                <a:cs typeface="Gotham"/>
                <a:sym typeface="Gotham"/>
              </a:defRPr>
            </a:pPr>
            <a:r>
              <a:rPr lang="en-US" sz="2000" b="1" cap="all" dirty="0" smtClean="0">
                <a:solidFill>
                  <a:prstClr val="black"/>
                </a:solidFill>
                <a:latin typeface="Arial"/>
                <a:ea typeface="Gotham"/>
                <a:cs typeface="Arial"/>
                <a:sym typeface="Gotham"/>
              </a:rPr>
              <a:t>1,000 Millennials</a:t>
            </a:r>
          </a:p>
        </p:txBody>
      </p:sp>
      <p:sp>
        <p:nvSpPr>
          <p:cNvPr id="22" name="TextBox 21"/>
          <p:cNvSpPr txBox="1"/>
          <p:nvPr/>
        </p:nvSpPr>
        <p:spPr>
          <a:xfrm>
            <a:off x="4572000" y="3483114"/>
            <a:ext cx="1615968" cy="707886"/>
          </a:xfrm>
          <a:prstGeom prst="rect">
            <a:avLst/>
          </a:prstGeom>
          <a:noFill/>
        </p:spPr>
        <p:txBody>
          <a:bodyPr wrap="square" rtlCol="0">
            <a:spAutoFit/>
          </a:bodyPr>
          <a:lstStyle/>
          <a:p>
            <a:pPr algn="ctr"/>
            <a:r>
              <a:rPr lang="en-US" sz="4000" b="1" dirty="0" smtClean="0">
                <a:solidFill>
                  <a:prstClr val="black"/>
                </a:solidFill>
                <a:latin typeface="Arial" panose="020B0604020202020204" pitchFamily="34" charset="0"/>
                <a:cs typeface="Arial" panose="020B0604020202020204" pitchFamily="34" charset="0"/>
              </a:rPr>
              <a:t>61%</a:t>
            </a:r>
            <a:endParaRPr lang="en-US" sz="4000" b="1" dirty="0">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5959369" y="3604736"/>
            <a:ext cx="3276599" cy="523220"/>
          </a:xfrm>
          <a:prstGeom prst="rect">
            <a:avLst/>
          </a:prstGeom>
          <a:noFill/>
        </p:spPr>
        <p:txBody>
          <a:bodyPr wrap="square" rtlCol="0">
            <a:spAutoFit/>
          </a:bodyPr>
          <a:lstStyle/>
          <a:p>
            <a:r>
              <a:rPr lang="en-US" sz="1400" b="1" dirty="0" smtClean="0">
                <a:solidFill>
                  <a:prstClr val="black"/>
                </a:solidFill>
                <a:latin typeface="Arial" panose="020B0604020202020204" pitchFamily="34" charset="0"/>
                <a:cs typeface="Arial" panose="020B0604020202020204" pitchFamily="34" charset="0"/>
              </a:rPr>
              <a:t>OF MILLENNIALS HAVE A FAVORABLE OPINION OF DALLAS</a:t>
            </a:r>
            <a:endParaRPr lang="en-US" sz="1400" b="1" dirty="0">
              <a:solidFill>
                <a:prstClr val="black"/>
              </a:solidFill>
              <a:latin typeface="Arial" panose="020B0604020202020204" pitchFamily="34" charset="0"/>
              <a:cs typeface="Arial" panose="020B0604020202020204" pitchFamily="34" charset="0"/>
            </a:endParaRPr>
          </a:p>
        </p:txBody>
      </p:sp>
      <p:sp>
        <p:nvSpPr>
          <p:cNvPr id="24" name="TextBox 23"/>
          <p:cNvSpPr txBox="1"/>
          <p:nvPr/>
        </p:nvSpPr>
        <p:spPr>
          <a:xfrm>
            <a:off x="4572000" y="4702314"/>
            <a:ext cx="1615968" cy="707886"/>
          </a:xfrm>
          <a:prstGeom prst="rect">
            <a:avLst/>
          </a:prstGeom>
          <a:noFill/>
        </p:spPr>
        <p:txBody>
          <a:bodyPr wrap="square" rtlCol="0">
            <a:spAutoFit/>
          </a:bodyPr>
          <a:lstStyle/>
          <a:p>
            <a:pPr algn="ctr"/>
            <a:r>
              <a:rPr lang="en-US" sz="4000" b="1" dirty="0" smtClean="0">
                <a:solidFill>
                  <a:prstClr val="black"/>
                </a:solidFill>
                <a:latin typeface="Arial" panose="020B0604020202020204" pitchFamily="34" charset="0"/>
                <a:cs typeface="Arial" panose="020B0604020202020204" pitchFamily="34" charset="0"/>
              </a:rPr>
              <a:t>58%</a:t>
            </a:r>
            <a:endParaRPr lang="en-US" sz="4000" b="1"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5990901" y="4648200"/>
            <a:ext cx="3099220" cy="738664"/>
          </a:xfrm>
          <a:prstGeom prst="rect">
            <a:avLst/>
          </a:prstGeom>
        </p:spPr>
        <p:txBody>
          <a:bodyPr wrap="square">
            <a:spAutoFit/>
          </a:bodyPr>
          <a:lstStyle/>
          <a:p>
            <a:r>
              <a:rPr lang="en-US" sz="1400" b="1" dirty="0">
                <a:solidFill>
                  <a:prstClr val="black"/>
                </a:solidFill>
                <a:latin typeface="Arial" panose="020B0604020202020204" pitchFamily="34" charset="0"/>
                <a:cs typeface="Arial" panose="020B0604020202020204" pitchFamily="34" charset="0"/>
              </a:rPr>
              <a:t>OF MILLENNIALS WOULD CONSIDER MOVING TO DALLAS FOR THE </a:t>
            </a:r>
            <a:r>
              <a:rPr lang="en-US" sz="1400" b="1" dirty="0" smtClean="0">
                <a:solidFill>
                  <a:prstClr val="black"/>
                </a:solidFill>
                <a:latin typeface="Arial" panose="020B0604020202020204" pitchFamily="34" charset="0"/>
                <a:cs typeface="Arial" panose="020B0604020202020204" pitchFamily="34" charset="0"/>
              </a:rPr>
              <a:t>RIGHT </a:t>
            </a:r>
            <a:r>
              <a:rPr lang="en-US" sz="1400" b="1" dirty="0">
                <a:solidFill>
                  <a:prstClr val="black"/>
                </a:solidFill>
                <a:latin typeface="Arial" panose="020B0604020202020204" pitchFamily="34" charset="0"/>
                <a:cs typeface="Arial" panose="020B0604020202020204" pitchFamily="34" charset="0"/>
              </a:rPr>
              <a:t>OPPORTUNITY</a:t>
            </a:r>
          </a:p>
        </p:txBody>
      </p:sp>
    </p:spTree>
    <p:extLst>
      <p:ext uri="{BB962C8B-B14F-4D97-AF65-F5344CB8AC3E}">
        <p14:creationId xmlns:p14="http://schemas.microsoft.com/office/powerpoint/2010/main" val="16901201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52400"/>
            <a:ext cx="4114800" cy="109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descr="Image result for twitt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3760" y="282081"/>
            <a:ext cx="320040" cy="3200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instagram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282081"/>
            <a:ext cx="320040" cy="3200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2"/>
          <p:cNvSpPr txBox="1">
            <a:spLocks/>
          </p:cNvSpPr>
          <p:nvPr/>
        </p:nvSpPr>
        <p:spPr>
          <a:xfrm>
            <a:off x="4876800" y="470249"/>
            <a:ext cx="4267200" cy="63976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b="1" dirty="0" smtClean="0">
                <a:solidFill>
                  <a:schemeClr val="tx1"/>
                </a:solidFill>
                <a:latin typeface="Arial Narrow" panose="020B0606020202030204" pitchFamily="34" charset="0"/>
              </a:rPr>
              <a:t>@ sayyestodallas | sayyestodallas.com</a:t>
            </a:r>
          </a:p>
        </p:txBody>
      </p:sp>
      <p:pic>
        <p:nvPicPr>
          <p:cNvPr id="1028" name="Picture 4" descr="http://www.patentorder.com/live/Linkedin%20Blac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1000" y="282081"/>
            <a:ext cx="400050" cy="3200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dn3.iconfinder.com/data/icons/picons-social/57/06-facebook-5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7800" y="282081"/>
            <a:ext cx="320040" cy="3200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8"/>
          <a:stretch>
            <a:fillRect/>
          </a:stretch>
        </p:blipFill>
        <p:spPr>
          <a:xfrm>
            <a:off x="861" y="1295400"/>
            <a:ext cx="9144000" cy="4644571"/>
          </a:xfrm>
          <a:prstGeom prst="rect">
            <a:avLst/>
          </a:prstGeom>
        </p:spPr>
      </p:pic>
      <p:sp>
        <p:nvSpPr>
          <p:cNvPr id="15" name="Rectangle 14"/>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ectangle 20"/>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Tree>
    <p:extLst>
      <p:ext uri="{BB962C8B-B14F-4D97-AF65-F5344CB8AC3E}">
        <p14:creationId xmlns:p14="http://schemas.microsoft.com/office/powerpoint/2010/main" val="39505762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60412" y="4191000"/>
            <a:ext cx="4040188" cy="856442"/>
          </a:xfrm>
        </p:spPr>
        <p:txBody>
          <a:bodyPr>
            <a:normAutofit/>
          </a:bodyPr>
          <a:lstStyle/>
          <a:p>
            <a:pPr marL="57150" indent="0">
              <a:spcBef>
                <a:spcPts val="0"/>
              </a:spcBef>
              <a:buNone/>
            </a:pPr>
            <a:r>
              <a:rPr lang="en-US" sz="2200" dirty="0" smtClean="0">
                <a:latin typeface="Arial Narrow" panose="020B0606020202030204" pitchFamily="34" charset="0"/>
              </a:rPr>
              <a:t>Post </a:t>
            </a:r>
            <a:r>
              <a:rPr lang="en-US" sz="2200" dirty="0">
                <a:latin typeface="Arial Narrow" panose="020B0606020202030204" pitchFamily="34" charset="0"/>
              </a:rPr>
              <a:t>original content once a week, using the #</a:t>
            </a:r>
            <a:r>
              <a:rPr lang="en-US" sz="2200" b="1" dirty="0">
                <a:latin typeface="Arial Narrow" panose="020B0606020202030204" pitchFamily="34" charset="0"/>
              </a:rPr>
              <a:t>SayYesToDallas</a:t>
            </a:r>
            <a:r>
              <a:rPr lang="en-US" sz="2200" dirty="0">
                <a:latin typeface="Arial Narrow" panose="020B0606020202030204" pitchFamily="34" charset="0"/>
              </a:rPr>
              <a:t> </a:t>
            </a:r>
            <a:r>
              <a:rPr lang="en-US" sz="2200" dirty="0" smtClean="0">
                <a:latin typeface="Arial Narrow" panose="020B0606020202030204" pitchFamily="34" charset="0"/>
              </a:rPr>
              <a:t>hashtag</a:t>
            </a:r>
            <a:endParaRPr lang="en-US" sz="2200" dirty="0">
              <a:latin typeface="Arial Narrow" panose="020B0606020202030204" pitchFamily="34" charset="0"/>
            </a:endParaRPr>
          </a:p>
        </p:txBody>
      </p:sp>
      <p:sp>
        <p:nvSpPr>
          <p:cNvPr id="8" name="TextBox 7"/>
          <p:cNvSpPr txBox="1"/>
          <p:nvPr/>
        </p:nvSpPr>
        <p:spPr>
          <a:xfrm>
            <a:off x="990600" y="167640"/>
            <a:ext cx="91440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@SAYYESTODALLAS</a:t>
            </a:r>
            <a:endParaRPr lang="en-US" sz="4000" dirty="0">
              <a:latin typeface="Arial" panose="020B0604020202020204" pitchFamily="34" charset="0"/>
              <a:cs typeface="Arial" panose="020B0604020202020204" pitchFamily="34" charset="0"/>
            </a:endParaRPr>
          </a:p>
        </p:txBody>
      </p:sp>
      <p:pic>
        <p:nvPicPr>
          <p:cNvPr id="8196" name="Picture 4" descr="Image result for facebook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75260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twitt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273" y="2993682"/>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instagram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523" y="4247342"/>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3"/>
          <p:cNvSpPr txBox="1">
            <a:spLocks/>
          </p:cNvSpPr>
          <p:nvPr/>
        </p:nvSpPr>
        <p:spPr>
          <a:xfrm>
            <a:off x="836612" y="2971800"/>
            <a:ext cx="4040188" cy="70768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57150" indent="0">
              <a:spcBef>
                <a:spcPts val="0"/>
              </a:spcBef>
              <a:buNone/>
            </a:pPr>
            <a:r>
              <a:rPr lang="en-US" sz="2200" dirty="0" smtClean="0">
                <a:latin typeface="Arial Narrow" panose="020B0606020202030204" pitchFamily="34" charset="0"/>
              </a:rPr>
              <a:t>Post a minimum of 2 times daily, using the #</a:t>
            </a:r>
            <a:r>
              <a:rPr lang="en-US" sz="2200" b="1" dirty="0" smtClean="0">
                <a:latin typeface="Arial Narrow" panose="020B0606020202030204" pitchFamily="34" charset="0"/>
              </a:rPr>
              <a:t>SayYesToDallas</a:t>
            </a:r>
            <a:r>
              <a:rPr lang="en-US" sz="2200" dirty="0" smtClean="0">
                <a:latin typeface="Arial Narrow" panose="020B0606020202030204" pitchFamily="34" charset="0"/>
              </a:rPr>
              <a:t> hashtag </a:t>
            </a:r>
          </a:p>
        </p:txBody>
      </p:sp>
      <p:sp>
        <p:nvSpPr>
          <p:cNvPr id="20" name="Content Placeholder 3"/>
          <p:cNvSpPr txBox="1">
            <a:spLocks/>
          </p:cNvSpPr>
          <p:nvPr/>
        </p:nvSpPr>
        <p:spPr>
          <a:xfrm>
            <a:off x="836612" y="1766801"/>
            <a:ext cx="4040188" cy="6715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57150" indent="0">
              <a:spcBef>
                <a:spcPts val="0"/>
              </a:spcBef>
              <a:buNone/>
            </a:pPr>
            <a:r>
              <a:rPr lang="en-US" sz="2200" dirty="0" smtClean="0">
                <a:latin typeface="Arial Narrow" panose="020B0606020202030204" pitchFamily="34" charset="0"/>
              </a:rPr>
              <a:t>Post original content minimum 1-2 times a week with reposts daily</a:t>
            </a:r>
          </a:p>
        </p:txBody>
      </p:sp>
      <p:grpSp>
        <p:nvGrpSpPr>
          <p:cNvPr id="5" name="Group 4"/>
          <p:cNvGrpSpPr/>
          <p:nvPr/>
        </p:nvGrpSpPr>
        <p:grpSpPr>
          <a:xfrm>
            <a:off x="4574877" y="1371600"/>
            <a:ext cx="4569123" cy="4914900"/>
            <a:chOff x="4574877" y="1371600"/>
            <a:chExt cx="4569123" cy="4914900"/>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5850" y="1371600"/>
              <a:ext cx="38862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12"/>
            <p:cNvSpPr/>
            <p:nvPr/>
          </p:nvSpPr>
          <p:spPr>
            <a:xfrm>
              <a:off x="4574877" y="5257800"/>
              <a:ext cx="4569123"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14" name="Rectangle 13"/>
          <p:cNvSpPr/>
          <p:nvPr/>
        </p:nvSpPr>
        <p:spPr>
          <a:xfrm>
            <a:off x="4607" y="6766560"/>
            <a:ext cx="1527048" cy="100584"/>
          </a:xfrm>
          <a:prstGeom prst="rect">
            <a:avLst/>
          </a:prstGeom>
          <a:solidFill>
            <a:srgbClr val="00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1541077" y="6765402"/>
            <a:ext cx="1527048" cy="100584"/>
          </a:xfrm>
          <a:prstGeom prst="rect">
            <a:avLst/>
          </a:prstGeom>
          <a:solidFill>
            <a:srgbClr val="89C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p:nvSpPr>
        <p:spPr>
          <a:xfrm>
            <a:off x="3061855" y="6765938"/>
            <a:ext cx="1527048" cy="100584"/>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p:cNvSpPr/>
          <p:nvPr/>
        </p:nvSpPr>
        <p:spPr>
          <a:xfrm>
            <a:off x="4509655" y="6763180"/>
            <a:ext cx="1527048" cy="109728"/>
          </a:xfrm>
          <a:prstGeom prst="rect">
            <a:avLst/>
          </a:prstGeom>
          <a:solidFill>
            <a:srgbClr val="08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p:nvSpPr>
        <p:spPr>
          <a:xfrm>
            <a:off x="7565641" y="6765402"/>
            <a:ext cx="1581912" cy="100584"/>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ectangle 20"/>
          <p:cNvSpPr/>
          <p:nvPr/>
        </p:nvSpPr>
        <p:spPr>
          <a:xfrm>
            <a:off x="6040580" y="6766941"/>
            <a:ext cx="1527048" cy="100584"/>
          </a:xfrm>
          <a:prstGeom prst="rect">
            <a:avLst/>
          </a:prstGeom>
          <a:solidFill>
            <a:srgbClr val="ED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1" y="5986132"/>
            <a:ext cx="1178436" cy="729104"/>
          </a:xfrm>
          <a:prstGeom prst="rect">
            <a:avLst/>
          </a:prstGeom>
        </p:spPr>
      </p:pic>
      <p:sp>
        <p:nvSpPr>
          <p:cNvPr id="23" name="Rectangle 22"/>
          <p:cNvSpPr/>
          <p:nvPr/>
        </p:nvSpPr>
        <p:spPr>
          <a:xfrm>
            <a:off x="-10510" y="491192"/>
            <a:ext cx="914400" cy="109728"/>
          </a:xfrm>
          <a:prstGeom prst="rect">
            <a:avLst/>
          </a:prstGeom>
          <a:solidFill>
            <a:srgbClr val="8F0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5854985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1004</TotalTime>
  <Words>1574</Words>
  <Application>Microsoft Office PowerPoint</Application>
  <PresentationFormat>On-screen Show (4:3)</PresentationFormat>
  <Paragraphs>295</Paragraphs>
  <Slides>29</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Arial </vt:lpstr>
      <vt:lpstr>Arial Narrow</vt:lpstr>
      <vt:lpstr>Calibri</vt:lpstr>
      <vt:lpstr>Century Gothic</vt:lpstr>
      <vt:lpstr>Gotham</vt:lpstr>
      <vt:lpstr>Gotham Light</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Dallas Regional Chamber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Heer</dc:creator>
  <cp:lastModifiedBy>Jessica Heer</cp:lastModifiedBy>
  <cp:revision>116</cp:revision>
  <cp:lastPrinted>2017-11-08T21:23:46Z</cp:lastPrinted>
  <dcterms:created xsi:type="dcterms:W3CDTF">2017-01-30T15:35:29Z</dcterms:created>
  <dcterms:modified xsi:type="dcterms:W3CDTF">2018-02-06T20:36:37Z</dcterms:modified>
</cp:coreProperties>
</file>