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3"/>
  </p:notesMasterIdLst>
  <p:sldIdLst>
    <p:sldId id="289" r:id="rId2"/>
    <p:sldId id="350" r:id="rId3"/>
    <p:sldId id="342" r:id="rId4"/>
    <p:sldId id="346" r:id="rId5"/>
    <p:sldId id="324" r:id="rId6"/>
    <p:sldId id="351" r:id="rId7"/>
    <p:sldId id="329" r:id="rId8"/>
    <p:sldId id="337" r:id="rId9"/>
    <p:sldId id="353" r:id="rId10"/>
    <p:sldId id="334" r:id="rId11"/>
    <p:sldId id="344" r:id="rId12"/>
    <p:sldId id="348" r:id="rId13"/>
    <p:sldId id="338" r:id="rId14"/>
    <p:sldId id="341" r:id="rId15"/>
    <p:sldId id="323" r:id="rId16"/>
    <p:sldId id="345" r:id="rId17"/>
    <p:sldId id="343" r:id="rId18"/>
    <p:sldId id="314" r:id="rId19"/>
    <p:sldId id="328" r:id="rId20"/>
    <p:sldId id="340" r:id="rId21"/>
    <p:sldId id="339" r:id="rId22"/>
  </p:sldIdLst>
  <p:sldSz cx="9144000" cy="6858000" type="screen4x3"/>
  <p:notesSz cx="7023100" cy="93091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4">
          <p15:clr>
            <a:srgbClr val="A4A3A4"/>
          </p15:clr>
        </p15:guide>
        <p15:guide id="2" orient="horz" pos="172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orient="horz" pos="3883">
          <p15:clr>
            <a:srgbClr val="A4A3A4"/>
          </p15:clr>
        </p15:guide>
        <p15:guide id="5" orient="horz" pos="911">
          <p15:clr>
            <a:srgbClr val="A4A3A4"/>
          </p15:clr>
        </p15:guide>
        <p15:guide id="6" pos="225">
          <p15:clr>
            <a:srgbClr val="A4A3A4"/>
          </p15:clr>
        </p15:guide>
        <p15:guide id="7" pos="5548">
          <p15:clr>
            <a:srgbClr val="A4A3A4"/>
          </p15:clr>
        </p15:guide>
        <p15:guide id="8" pos="2881">
          <p15:clr>
            <a:srgbClr val="A4A3A4"/>
          </p15:clr>
        </p15:guide>
        <p15:guide id="9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CC0001"/>
    <a:srgbClr val="FFFFFF"/>
    <a:srgbClr val="111111"/>
    <a:srgbClr val="009999"/>
    <a:srgbClr val="FFCC00"/>
    <a:srgbClr val="000000"/>
    <a:srgbClr val="CC0A2F"/>
    <a:srgbClr val="AE0A60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8" autoAdjust="0"/>
    <p:restoredTop sz="50000" autoAdjust="0"/>
  </p:normalViewPr>
  <p:slideViewPr>
    <p:cSldViewPr snapToGrid="0" snapToObjects="1">
      <p:cViewPr>
        <p:scale>
          <a:sx n="61" d="100"/>
          <a:sy n="61" d="100"/>
        </p:scale>
        <p:origin x="1672" y="1072"/>
      </p:cViewPr>
      <p:guideLst>
        <p:guide orient="horz" pos="654"/>
        <p:guide orient="horz" pos="172"/>
        <p:guide orient="horz" pos="2161"/>
        <p:guide orient="horz" pos="3883"/>
        <p:guide orient="horz" pos="911"/>
        <p:guide pos="225"/>
        <p:guide pos="5548"/>
        <p:guide pos="2881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2508" y="-90"/>
      </p:cViewPr>
      <p:guideLst>
        <p:guide orient="horz" pos="2928"/>
        <p:guide pos="2208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6742AF9-BC22-42F8-BA37-727F17D70F9B}" type="datetimeFigureOut">
              <a:rPr lang="en-US" smtClean="0"/>
              <a:t>4/12/17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2DA5A4B8-75F5-4872-88BD-6A2FBE3F3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1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6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91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4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24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61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61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42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47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83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83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4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08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87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2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6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9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4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81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14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94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A4B8-75F5-4872-88BD-6A2FBE3F30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3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8"/>
          <p:cNvSpPr>
            <a:spLocks/>
          </p:cNvSpPr>
          <p:nvPr userDrawn="1"/>
        </p:nvSpPr>
        <p:spPr bwMode="gray">
          <a:xfrm>
            <a:off x="364447" y="3429000"/>
            <a:ext cx="3022864" cy="3406140"/>
          </a:xfrm>
          <a:custGeom>
            <a:avLst/>
            <a:gdLst>
              <a:gd name="T0" fmla="*/ 1432 w 2403"/>
              <a:gd name="T1" fmla="*/ 0 h 2160"/>
              <a:gd name="T2" fmla="*/ 0 w 2403"/>
              <a:gd name="T3" fmla="*/ 2160 h 2160"/>
              <a:gd name="T4" fmla="*/ 1944 w 2403"/>
              <a:gd name="T5" fmla="*/ 2160 h 2160"/>
              <a:gd name="T6" fmla="*/ 2403 w 2403"/>
              <a:gd name="T7" fmla="*/ 1467 h 2160"/>
              <a:gd name="T8" fmla="*/ 1432 w 2403"/>
              <a:gd name="T9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3" h="2160">
                <a:moveTo>
                  <a:pt x="1432" y="0"/>
                </a:moveTo>
                <a:lnTo>
                  <a:pt x="0" y="2160"/>
                </a:lnTo>
                <a:lnTo>
                  <a:pt x="1944" y="2160"/>
                </a:lnTo>
                <a:lnTo>
                  <a:pt x="2403" y="1467"/>
                </a:lnTo>
                <a:lnTo>
                  <a:pt x="1432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1"/>
            </a:solidFill>
            <a:miter lim="800000"/>
            <a:headEnd/>
            <a:tailEnd/>
          </a:ln>
          <a:effectLst>
            <a:innerShdw blurRad="469900">
              <a:prstClr val="black">
                <a:alpha val="78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84651" y="3274828"/>
            <a:ext cx="4004450" cy="1218655"/>
          </a:xfrm>
        </p:spPr>
        <p:txBody>
          <a:bodyPr tIns="0" rIns="0" anchor="t" anchorCtr="0"/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784651" y="4493483"/>
            <a:ext cx="4004450" cy="1456461"/>
          </a:xfrm>
        </p:spPr>
        <p:txBody>
          <a:bodyPr r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Freeform 7"/>
          <p:cNvSpPr>
            <a:spLocks/>
          </p:cNvSpPr>
          <p:nvPr userDrawn="1"/>
        </p:nvSpPr>
        <p:spPr bwMode="gray">
          <a:xfrm>
            <a:off x="17252" y="22860"/>
            <a:ext cx="2148586" cy="6812280"/>
          </a:xfrm>
          <a:custGeom>
            <a:avLst/>
            <a:gdLst>
              <a:gd name="T0" fmla="*/ 276 w 1708"/>
              <a:gd name="T1" fmla="*/ 0 h 4320"/>
              <a:gd name="T2" fmla="*/ 0 w 1708"/>
              <a:gd name="T3" fmla="*/ 0 h 4320"/>
              <a:gd name="T4" fmla="*/ 0 w 1708"/>
              <a:gd name="T5" fmla="*/ 4320 h 4320"/>
              <a:gd name="T6" fmla="*/ 276 w 1708"/>
              <a:gd name="T7" fmla="*/ 4320 h 4320"/>
              <a:gd name="T8" fmla="*/ 1708 w 1708"/>
              <a:gd name="T9" fmla="*/ 2160 h 4320"/>
              <a:gd name="T10" fmla="*/ 276 w 1708"/>
              <a:gd name="T11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8" h="4320">
                <a:moveTo>
                  <a:pt x="276" y="0"/>
                </a:moveTo>
                <a:lnTo>
                  <a:pt x="0" y="0"/>
                </a:lnTo>
                <a:lnTo>
                  <a:pt x="0" y="4320"/>
                </a:lnTo>
                <a:lnTo>
                  <a:pt x="276" y="4320"/>
                </a:lnTo>
                <a:lnTo>
                  <a:pt x="1708" y="2160"/>
                </a:lnTo>
                <a:lnTo>
                  <a:pt x="276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9"/>
          <p:cNvSpPr>
            <a:spLocks/>
          </p:cNvSpPr>
          <p:nvPr userDrawn="1"/>
        </p:nvSpPr>
        <p:spPr bwMode="gray">
          <a:xfrm>
            <a:off x="364447" y="22860"/>
            <a:ext cx="4245596" cy="5719477"/>
          </a:xfrm>
          <a:custGeom>
            <a:avLst/>
            <a:gdLst>
              <a:gd name="T0" fmla="*/ 2403 w 3375"/>
              <a:gd name="T1" fmla="*/ 3627 h 3627"/>
              <a:gd name="T2" fmla="*/ 3375 w 3375"/>
              <a:gd name="T3" fmla="*/ 2160 h 3627"/>
              <a:gd name="T4" fmla="*/ 1944 w 3375"/>
              <a:gd name="T5" fmla="*/ 0 h 3627"/>
              <a:gd name="T6" fmla="*/ 0 w 3375"/>
              <a:gd name="T7" fmla="*/ 0 h 3627"/>
              <a:gd name="T8" fmla="*/ 2403 w 3375"/>
              <a:gd name="T9" fmla="*/ 3627 h 3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5" h="3627">
                <a:moveTo>
                  <a:pt x="2403" y="3627"/>
                </a:moveTo>
                <a:lnTo>
                  <a:pt x="3375" y="2160"/>
                </a:lnTo>
                <a:lnTo>
                  <a:pt x="1944" y="0"/>
                </a:lnTo>
                <a:lnTo>
                  <a:pt x="0" y="0"/>
                </a:lnTo>
                <a:lnTo>
                  <a:pt x="2403" y="3627"/>
                </a:lnTo>
                <a:close/>
              </a:path>
            </a:pathLst>
          </a:custGeom>
          <a:solidFill>
            <a:srgbClr val="CC0001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10"/>
          <p:cNvSpPr>
            <a:spLocks/>
          </p:cNvSpPr>
          <p:nvPr userDrawn="1"/>
        </p:nvSpPr>
        <p:spPr bwMode="gray">
          <a:xfrm>
            <a:off x="2809910" y="22860"/>
            <a:ext cx="3601523" cy="3406140"/>
          </a:xfrm>
          <a:custGeom>
            <a:avLst/>
            <a:gdLst>
              <a:gd name="T0" fmla="*/ 1431 w 2863"/>
              <a:gd name="T1" fmla="*/ 2160 h 2160"/>
              <a:gd name="T2" fmla="*/ 2863 w 2863"/>
              <a:gd name="T3" fmla="*/ 0 h 2160"/>
              <a:gd name="T4" fmla="*/ 0 w 2863"/>
              <a:gd name="T5" fmla="*/ 0 h 2160"/>
              <a:gd name="T6" fmla="*/ 1431 w 2863"/>
              <a:gd name="T7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3" h="2160">
                <a:moveTo>
                  <a:pt x="1431" y="2160"/>
                </a:moveTo>
                <a:lnTo>
                  <a:pt x="2863" y="0"/>
                </a:lnTo>
                <a:lnTo>
                  <a:pt x="0" y="0"/>
                </a:lnTo>
                <a:lnTo>
                  <a:pt x="1431" y="216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060"/>
            </a:stretch>
          </a:blip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8" name="Group 77"/>
          <p:cNvGrpSpPr/>
          <p:nvPr userDrawn="1"/>
        </p:nvGrpSpPr>
        <p:grpSpPr>
          <a:xfrm>
            <a:off x="2433855" y="3356194"/>
            <a:ext cx="1936128" cy="136425"/>
            <a:chOff x="3049039" y="-1112761"/>
            <a:chExt cx="3026848" cy="213284"/>
          </a:xfrm>
          <a:solidFill>
            <a:schemeClr val="bg1"/>
          </a:solidFill>
        </p:grpSpPr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0" name="Footer Placeholder 4"/>
          <p:cNvSpPr txBox="1">
            <a:spLocks/>
          </p:cNvSpPr>
          <p:nvPr userDrawn="1"/>
        </p:nvSpPr>
        <p:spPr>
          <a:xfrm>
            <a:off x="7166576" y="242062"/>
            <a:ext cx="1644681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INTERNAL USE ONLY</a:t>
            </a:r>
          </a:p>
        </p:txBody>
      </p:sp>
      <p:pic>
        <p:nvPicPr>
          <p:cNvPr id="22" name="Picture 3" descr="C:\Users\hx25110\Desktop\SolvingChallenges_RGB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34" y="6410386"/>
            <a:ext cx="1805198" cy="25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2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65585"/>
            <a:ext cx="8450261" cy="8720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7188" y="1438275"/>
            <a:ext cx="8450261" cy="47259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2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7" y="1438277"/>
            <a:ext cx="4160520" cy="47259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65" y="1438276"/>
            <a:ext cx="4159936" cy="47259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7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6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4333" y="2365375"/>
            <a:ext cx="8443117" cy="893763"/>
          </a:xfrm>
        </p:spPr>
        <p:txBody>
          <a:bodyPr anchor="b" anchorCtr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9" y="3274218"/>
            <a:ext cx="8450261" cy="1119188"/>
          </a:xfrm>
        </p:spPr>
        <p:txBody>
          <a:bodyPr anchor="t" anchorCtr="0"/>
          <a:lstStyle>
            <a:lvl1pPr algn="l">
              <a:defRPr sz="2400" b="0"/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57188" y="265585"/>
            <a:ext cx="8450261" cy="872099"/>
          </a:xfrm>
          <a:prstGeom prst="rect">
            <a:avLst/>
          </a:prstGeom>
        </p:spPr>
        <p:txBody>
          <a:bodyPr vert="horz" lIns="91440" tIns="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357189" y="1438275"/>
            <a:ext cx="8450261" cy="4725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19" y="6164263"/>
            <a:ext cx="3801465" cy="3300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57319" y="6499986"/>
            <a:ext cx="1644681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INTERNAL USE ONLY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472193" y="6514273"/>
            <a:ext cx="199615" cy="9233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AE41A-6C46-46B9-AE84-74847143DEEF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‹#›</a:t>
            </a:fld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1" name="Group 20"/>
          <p:cNvGrpSpPr/>
          <p:nvPr userDrawn="1"/>
        </p:nvGrpSpPr>
        <p:grpSpPr bwMode="black">
          <a:xfrm>
            <a:off x="7310273" y="6486520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160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672" r:id="rId3"/>
    <p:sldLayoutId id="2147483674" r:id="rId4"/>
    <p:sldLayoutId id="2147483675" r:id="rId5"/>
    <p:sldLayoutId id="2147483734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7013" indent="-227013" algn="l" defTabSz="914400" rtl="0" eaLnBrk="1" latinLnBrk="0" hangingPunct="1">
        <a:spcBef>
          <a:spcPts val="4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▌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ts val="4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ts val="4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40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ts val="4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19730" y="3300586"/>
            <a:ext cx="4095481" cy="1218655"/>
          </a:xfrm>
        </p:spPr>
        <p:txBody>
          <a:bodyPr/>
          <a:lstStyle/>
          <a:p>
            <a:r>
              <a:rPr lang="en-US" dirty="0" smtClean="0"/>
              <a:t>GENERATIONAL CONSIDERATIONS FOR RELOCATION PROFESSIONALS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09882" y="4519241"/>
            <a:ext cx="3753461" cy="1868680"/>
          </a:xfrm>
        </p:spPr>
        <p:txBody>
          <a:bodyPr>
            <a:normAutofit/>
          </a:bodyPr>
          <a:lstStyle/>
          <a:p>
            <a:r>
              <a:rPr lang="en-US" b="1" dirty="0" smtClean="0"/>
              <a:t>Presented By: </a:t>
            </a:r>
          </a:p>
          <a:p>
            <a:r>
              <a:rPr lang="en-US" b="1" dirty="0" smtClean="0"/>
              <a:t>Jennifer Manis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Manager – </a:t>
            </a:r>
            <a:r>
              <a:rPr lang="en-US" dirty="0"/>
              <a:t> </a:t>
            </a:r>
            <a:r>
              <a:rPr lang="en-US" dirty="0" smtClean="0"/>
              <a:t>International HR</a:t>
            </a:r>
            <a:br>
              <a:rPr lang="en-US" dirty="0" smtClean="0"/>
            </a:br>
            <a:r>
              <a:rPr lang="en-US" dirty="0" smtClean="0"/>
              <a:t>Center of Excellence </a:t>
            </a:r>
          </a:p>
          <a:p>
            <a:r>
              <a:rPr lang="en-US" sz="1600" i="1" dirty="0" smtClean="0"/>
              <a:t>April 2017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5693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745068"/>
            <a:ext cx="8450261" cy="479482"/>
          </a:xfrm>
        </p:spPr>
        <p:txBody>
          <a:bodyPr/>
          <a:lstStyle/>
          <a:p>
            <a:r>
              <a:rPr lang="en-US" b="1" dirty="0" smtClean="0"/>
              <a:t>GENERATIONAL DIFFERENCES</a:t>
            </a:r>
            <a:br>
              <a:rPr lang="en-US" b="1" dirty="0" smtClean="0"/>
            </a:br>
            <a:r>
              <a:rPr lang="en-US" b="1" dirty="0" smtClean="0"/>
              <a:t>IN  COMMUNICATION</a:t>
            </a: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68" y="115910"/>
            <a:ext cx="3311745" cy="349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88" y="1490108"/>
            <a:ext cx="778584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99"/>
                </a:solidFill>
              </a:rPr>
              <a:t>Traditionalists – </a:t>
            </a:r>
            <a:r>
              <a:rPr lang="en-US" sz="2000" b="1" dirty="0">
                <a:solidFill>
                  <a:srgbClr val="006699"/>
                </a:solidFill>
              </a:rPr>
              <a:t>A</a:t>
            </a:r>
            <a:r>
              <a:rPr lang="en-US" sz="2000" b="1" dirty="0" smtClean="0">
                <a:solidFill>
                  <a:srgbClr val="006699"/>
                </a:solidFill>
              </a:rPr>
              <a:t>ges 70 and above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Detail-oriented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Prefer detailed written instructions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Don’t often offer opinions without being asked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Meet deadlines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Don’t complain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I</a:t>
            </a:r>
            <a:r>
              <a:rPr lang="en-US" sz="1600" dirty="0" smtClean="0"/>
              <a:t>n-person conversation over emails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Slow to adopt change</a:t>
            </a:r>
          </a:p>
          <a:p>
            <a:endParaRPr lang="en-US" sz="1600" dirty="0" smtClean="0"/>
          </a:p>
          <a:p>
            <a:r>
              <a:rPr lang="en-US" sz="2000" b="1" dirty="0" smtClean="0">
                <a:solidFill>
                  <a:srgbClr val="006699"/>
                </a:solidFill>
              </a:rPr>
              <a:t>Baby Boomers – </a:t>
            </a:r>
            <a:r>
              <a:rPr lang="en-US" sz="2000" b="1" dirty="0">
                <a:solidFill>
                  <a:srgbClr val="006699"/>
                </a:solidFill>
              </a:rPr>
              <a:t>A</a:t>
            </a:r>
            <a:r>
              <a:rPr lang="en-US" sz="2000" b="1" dirty="0" smtClean="0">
                <a:solidFill>
                  <a:srgbClr val="006699"/>
                </a:solidFill>
              </a:rPr>
              <a:t>ges 50/52 to 70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Read body language well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Prefer phone call or in-person conversation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Will argue a cause to the bitter end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Great readers, thinkers and analyzers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Writes in “memos”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</a:t>
            </a:r>
            <a:r>
              <a:rPr lang="en-US" sz="1600" dirty="0" smtClean="0"/>
              <a:t>emand much from co-workers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Excellent team players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Embraces change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08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745068"/>
            <a:ext cx="8450261" cy="479482"/>
          </a:xfrm>
        </p:spPr>
        <p:txBody>
          <a:bodyPr/>
          <a:lstStyle/>
          <a:p>
            <a:r>
              <a:rPr lang="en-US" b="1" dirty="0" smtClean="0"/>
              <a:t>GENERATIONAL DIFFERENCES</a:t>
            </a:r>
            <a:br>
              <a:rPr lang="en-US" b="1" dirty="0" smtClean="0"/>
            </a:br>
            <a:r>
              <a:rPr lang="en-US" b="1" dirty="0" smtClean="0"/>
              <a:t>IN  COMMUNICATION</a:t>
            </a: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68" y="115910"/>
            <a:ext cx="3311745" cy="349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88" y="1476503"/>
            <a:ext cx="82330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99"/>
                </a:solidFill>
              </a:rPr>
              <a:t>Generation X – </a:t>
            </a:r>
            <a:r>
              <a:rPr lang="en-US" sz="2000" b="1" dirty="0">
                <a:solidFill>
                  <a:srgbClr val="006699"/>
                </a:solidFill>
              </a:rPr>
              <a:t>A</a:t>
            </a:r>
            <a:r>
              <a:rPr lang="en-US" sz="2000" b="1" dirty="0" smtClean="0">
                <a:solidFill>
                  <a:srgbClr val="006699"/>
                </a:solidFill>
              </a:rPr>
              <a:t>ges 35 to 50/52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E</a:t>
            </a:r>
            <a:r>
              <a:rPr lang="en-US" sz="1600" dirty="0" smtClean="0"/>
              <a:t>mail preferred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Familiar with &amp; uses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Strives for recognition – needs regular feedback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Quick to offer feedback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Keeps meetings short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Prefers to work independently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Visual presentations preferred</a:t>
            </a:r>
          </a:p>
          <a:p>
            <a:endParaRPr lang="en-US" sz="1600" dirty="0" smtClean="0"/>
          </a:p>
          <a:p>
            <a:r>
              <a:rPr lang="en-US" sz="2000" b="1" dirty="0" smtClean="0">
                <a:solidFill>
                  <a:srgbClr val="006699"/>
                </a:solidFill>
              </a:rPr>
              <a:t>Generation Y or Millennials – Ages 17-35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Demands and uses all available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Short, quick emails &amp; texts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Avoids menial tasks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</a:t>
            </a:r>
            <a:r>
              <a:rPr lang="en-US" sz="1600" dirty="0" smtClean="0"/>
              <a:t>hort visual presentations preferred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Wants to work in teams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Communicates to all as an equal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Offended by stern talking or “talking down to”</a:t>
            </a:r>
          </a:p>
        </p:txBody>
      </p:sp>
    </p:spTree>
    <p:extLst>
      <p:ext uri="{BB962C8B-B14F-4D97-AF65-F5344CB8AC3E}">
        <p14:creationId xmlns:p14="http://schemas.microsoft.com/office/powerpoint/2010/main" val="36307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12738"/>
            <a:ext cx="8450261" cy="723672"/>
          </a:xfrm>
        </p:spPr>
        <p:txBody>
          <a:bodyPr/>
          <a:lstStyle/>
          <a:p>
            <a:r>
              <a:rPr lang="en-US" b="1" dirty="0" smtClean="0"/>
              <a:t>WHERE ARE WE HEADED? </a:t>
            </a:r>
            <a:br>
              <a:rPr lang="en-US" b="1" dirty="0" smtClean="0"/>
            </a:br>
            <a:r>
              <a:rPr lang="en-US" b="1" dirty="0" smtClean="0"/>
              <a:t>More Demographics – Generation Gap</a:t>
            </a:r>
            <a:endParaRPr lang="en-US" b="1" dirty="0"/>
          </a:p>
        </p:txBody>
      </p:sp>
      <p:sp>
        <p:nvSpPr>
          <p:cNvPr id="5" name="AutoShape 2" descr="Image result for expat population of the worl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expat population of the worl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expat population of the worl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 descr="Image result for us workforce demographics 20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9562"/>
            <a:ext cx="5943600" cy="55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09" y="74858"/>
            <a:ext cx="2733539" cy="35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57" y="445890"/>
            <a:ext cx="8450261" cy="723672"/>
          </a:xfrm>
        </p:spPr>
        <p:txBody>
          <a:bodyPr/>
          <a:lstStyle/>
          <a:p>
            <a:r>
              <a:rPr lang="en-US" b="1" dirty="0" smtClean="0"/>
              <a:t>WHERE ARE WE HEADED?</a:t>
            </a:r>
            <a:br>
              <a:rPr lang="en-US" b="1" dirty="0" smtClean="0"/>
            </a:br>
            <a:r>
              <a:rPr lang="en-US" b="1" dirty="0" smtClean="0"/>
              <a:t>More Demographics – US Workforce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09" y="74858"/>
            <a:ext cx="2733539" cy="3571980"/>
          </a:xfrm>
          <a:prstGeom prst="rect">
            <a:avLst/>
          </a:prstGeom>
        </p:spPr>
      </p:pic>
      <p:pic>
        <p:nvPicPr>
          <p:cNvPr id="8" name="Picture 7" descr="http://si.wsj.net/public/resources/images/BN-FQ202_workfo_G_2014111915564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06829"/>
            <a:ext cx="5811792" cy="4584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8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553730"/>
            <a:ext cx="8450261" cy="723672"/>
          </a:xfrm>
        </p:spPr>
        <p:txBody>
          <a:bodyPr/>
          <a:lstStyle/>
          <a:p>
            <a:r>
              <a:rPr lang="en-US" b="1" dirty="0" smtClean="0"/>
              <a:t>WHERE ARE WE HEADED ? </a:t>
            </a:r>
            <a:br>
              <a:rPr lang="en-US" b="1" dirty="0" smtClean="0"/>
            </a:br>
            <a:r>
              <a:rPr lang="en-US" b="1" dirty="0" smtClean="0"/>
              <a:t>More Demographics – International Gap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07" y="229512"/>
            <a:ext cx="2578993" cy="3374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610" y="1757118"/>
            <a:ext cx="86848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            </a:t>
            </a:r>
          </a:p>
          <a:p>
            <a:endParaRPr lang="en-US" dirty="0" smtClean="0">
              <a:solidFill>
                <a:srgbClr val="C0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Millennials  Generation X  Baby Boomer &amp; Traditionals</a:t>
            </a:r>
          </a:p>
          <a:p>
            <a:endParaRPr lang="en-US" dirty="0">
              <a:solidFill>
                <a:srgbClr val="006699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 smtClean="0">
                <a:solidFill>
                  <a:srgbClr val="00669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Age</a:t>
            </a:r>
            <a:r>
              <a:rPr lang="en-US" dirty="0" smtClean="0">
                <a:solidFill>
                  <a:srgbClr val="00669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</a:t>
            </a:r>
            <a:r>
              <a:rPr lang="en-US" sz="1800" dirty="0" smtClean="0">
                <a:solidFill>
                  <a:srgbClr val="00669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   </a:t>
            </a:r>
            <a:r>
              <a:rPr lang="en-US" dirty="0" smtClean="0">
                <a:solidFill>
                  <a:srgbClr val="00669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up to 35        36-40       41-50       51 &amp; over</a:t>
            </a:r>
          </a:p>
          <a:p>
            <a:endPara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1800" dirty="0" smtClean="0">
                <a:solidFill>
                  <a:srgbClr val="00669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2016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       35%</a:t>
            </a:r>
            <a:r>
              <a:rPr lang="en-US" sz="1800" dirty="0" smtClean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             14%	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           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23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%                 28%</a:t>
            </a:r>
          </a:p>
          <a:p>
            <a:endParaRPr lang="en-US" sz="18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1800" dirty="0" smtClean="0">
                <a:solidFill>
                  <a:srgbClr val="00669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2013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       16%                     </a:t>
            </a:r>
            <a:r>
              <a:rPr lang="en-US" sz="1800" dirty="0" smtClean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17%              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33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%                 34%</a:t>
            </a:r>
          </a:p>
          <a:p>
            <a:endParaRPr lang="en-US" sz="18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1800" dirty="0" smtClean="0">
                <a:solidFill>
                  <a:srgbClr val="00669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2009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                 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10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%</a:t>
            </a:r>
            <a:r>
              <a:rPr lang="en-US" sz="1800" dirty="0" smtClean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                  19%              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31</a:t>
            </a:r>
            <a:r>
              <a:rPr lang="en-US" sz="1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%                 40%</a:t>
            </a:r>
            <a:endParaRPr lang="en-US" sz="1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8" y="5930153"/>
            <a:ext cx="79934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Amounts derived from publicly released survey data from HCR – UK and Expat Insider, Inc.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38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19" y="492448"/>
            <a:ext cx="8450261" cy="479482"/>
          </a:xfrm>
        </p:spPr>
        <p:txBody>
          <a:bodyPr/>
          <a:lstStyle/>
          <a:p>
            <a:r>
              <a:rPr lang="en-US" b="1" dirty="0" smtClean="0"/>
              <a:t>THE CHALLENGES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416" y="0"/>
            <a:ext cx="2356029" cy="3478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999" y="1520043"/>
            <a:ext cx="55588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HOW DO WE - AS RELOCATION AND MOBILITY PROFESSIONALS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- ATTRACT, RETAIN AND MOVE EMPLOYEES FROM AMONG ALL OF THE GENERATION GROUPS?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HOW DO WE SPECIFICALLY FIND  WAYS TO FILL IN THE “SKILLS GAP” THAT EXISTS BETWEEN THE OLDER AND YOUNGER GENERATIONS IN THE WORKFORCE? </a:t>
            </a:r>
          </a:p>
          <a:p>
            <a:pPr marL="457200" indent="-457200">
              <a:buAutoNum type="arabicPeriod"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621237"/>
            <a:ext cx="8450261" cy="479482"/>
          </a:xfrm>
        </p:spPr>
        <p:txBody>
          <a:bodyPr/>
          <a:lstStyle/>
          <a:p>
            <a:r>
              <a:rPr lang="en-US" b="1" dirty="0" smtClean="0"/>
              <a:t>CONSIDERATIONS  FOR  A </a:t>
            </a:r>
            <a:br>
              <a:rPr lang="en-US" b="1" dirty="0" smtClean="0"/>
            </a:br>
            <a:r>
              <a:rPr lang="en-US" b="1" dirty="0" smtClean="0"/>
              <a:t>SUCCESSFUL RELO STRATEGY</a:t>
            </a:r>
            <a:endParaRPr lang="en-US" b="1" dirty="0"/>
          </a:p>
        </p:txBody>
      </p:sp>
      <p:pic>
        <p:nvPicPr>
          <p:cNvPr id="4" name="Picture 2" descr="C:\Users\hx22870\AppData\Local\Microsoft\Windows\Temporary Internet Files\Content.IE5\GE8EX8AJ\Reciclad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99" y="127000"/>
            <a:ext cx="2888325" cy="30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188" y="1512407"/>
            <a:ext cx="803221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99"/>
                </a:solidFill>
              </a:rPr>
              <a:t>Traditionalists – </a:t>
            </a:r>
            <a:r>
              <a:rPr lang="en-US" sz="2000" b="1" dirty="0">
                <a:solidFill>
                  <a:srgbClr val="006699"/>
                </a:solidFill>
              </a:rPr>
              <a:t>A</a:t>
            </a:r>
            <a:r>
              <a:rPr lang="en-US" sz="2000" b="1" dirty="0" smtClean="0">
                <a:solidFill>
                  <a:srgbClr val="006699"/>
                </a:solidFill>
              </a:rPr>
              <a:t>ges 67/70 and above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Look to successfully ‘move toward retirement’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Communicate in detail and in person or on the phone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Develop knowledge transfer plans that honor Traditionalists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Engage. Ask.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Consider using as Consultants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2000" b="1" dirty="0" smtClean="0">
                <a:solidFill>
                  <a:srgbClr val="006699"/>
                </a:solidFill>
              </a:rPr>
              <a:t>Baby Boomers – </a:t>
            </a:r>
            <a:r>
              <a:rPr lang="en-US" sz="2000" b="1" dirty="0">
                <a:solidFill>
                  <a:srgbClr val="006699"/>
                </a:solidFill>
              </a:rPr>
              <a:t>A</a:t>
            </a:r>
            <a:r>
              <a:rPr lang="en-US" sz="2000" b="1" dirty="0" smtClean="0">
                <a:solidFill>
                  <a:srgbClr val="006699"/>
                </a:solidFill>
              </a:rPr>
              <a:t>ges 50/52 to 67/70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Be cognizant of age limitations if moving internationally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Must address stability in any planned move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Provide “hands-on” services to the employee and spouse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Treat with respect in all encounters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Use as change leaders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Communicate directly when possible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Consider using as Consultants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Start to develop knowledge transfer plans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684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621237"/>
            <a:ext cx="8450261" cy="479482"/>
          </a:xfrm>
        </p:spPr>
        <p:txBody>
          <a:bodyPr/>
          <a:lstStyle/>
          <a:p>
            <a:r>
              <a:rPr lang="en-US" b="1" dirty="0" smtClean="0"/>
              <a:t>CONSIDERATIONS  FOR  A </a:t>
            </a:r>
            <a:br>
              <a:rPr lang="en-US" b="1" dirty="0" smtClean="0"/>
            </a:br>
            <a:r>
              <a:rPr lang="en-US" b="1" dirty="0" smtClean="0"/>
              <a:t>SUCCESSFUL RELO STRATEGY</a:t>
            </a:r>
            <a:endParaRPr lang="en-US" b="1" dirty="0"/>
          </a:p>
        </p:txBody>
      </p:sp>
      <p:pic>
        <p:nvPicPr>
          <p:cNvPr id="4" name="Picture 2" descr="C:\Users\hx22870\AppData\Local\Microsoft\Windows\Temporary Internet Files\Content.IE5\GE8EX8AJ\Reciclad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99" y="127000"/>
            <a:ext cx="2888325" cy="30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1575" y="1635646"/>
            <a:ext cx="66561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99"/>
                </a:solidFill>
              </a:rPr>
              <a:t>Generation X – </a:t>
            </a:r>
            <a:r>
              <a:rPr lang="en-US" sz="2000" b="1" dirty="0">
                <a:solidFill>
                  <a:srgbClr val="006699"/>
                </a:solidFill>
              </a:rPr>
              <a:t>A</a:t>
            </a:r>
            <a:r>
              <a:rPr lang="en-US" sz="2000" b="1" dirty="0" smtClean="0">
                <a:solidFill>
                  <a:srgbClr val="006699"/>
                </a:solidFill>
              </a:rPr>
              <a:t>ges 35 to 50/52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Utilize in start-ups, unusual or high risk projects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R</a:t>
            </a:r>
            <a:r>
              <a:rPr lang="en-US" sz="1600" dirty="0" smtClean="0"/>
              <a:t>ecognize &amp; provide service to families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Anticipate skepticism in the move process or in general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Keep engaged &amp; challenged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Keep the job flexible – Gen X will not “live at work”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P</a:t>
            </a:r>
            <a:r>
              <a:rPr lang="en-US" sz="1600" dirty="0" smtClean="0"/>
              <a:t>rovide regular, positive reinforcement and competitive pay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2000" b="1" dirty="0" smtClean="0">
                <a:solidFill>
                  <a:srgbClr val="006699"/>
                </a:solidFill>
              </a:rPr>
              <a:t>Generation Y or Millennials – Ages 17-35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Offer short term assignments or moves if available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Find modern ways to provide 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Partner with more experienced generations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Don’t misinterpret casual communication style as disrespectful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Frequent formal reviews and feedback including next steps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69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621237"/>
            <a:ext cx="8450261" cy="479482"/>
          </a:xfrm>
        </p:spPr>
        <p:txBody>
          <a:bodyPr/>
          <a:lstStyle/>
          <a:p>
            <a:r>
              <a:rPr lang="en-US" b="1" dirty="0" smtClean="0"/>
              <a:t>CONSIDERATIONS  FOR  A </a:t>
            </a:r>
            <a:br>
              <a:rPr lang="en-US" b="1" dirty="0" smtClean="0"/>
            </a:br>
            <a:r>
              <a:rPr lang="en-US" b="1" dirty="0" smtClean="0"/>
              <a:t>SUCCESSFUL RELO STRATEGY</a:t>
            </a:r>
            <a:endParaRPr lang="en-US" b="1" dirty="0"/>
          </a:p>
        </p:txBody>
      </p:sp>
      <p:pic>
        <p:nvPicPr>
          <p:cNvPr id="4" name="Picture 2" descr="C:\Users\hx22870\AppData\Local\Microsoft\Windows\Temporary Internet Files\Content.IE5\GE8EX8AJ\Reciclad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99" y="127000"/>
            <a:ext cx="2888325" cy="30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978" y="1645148"/>
            <a:ext cx="80322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</a:rPr>
              <a:t>Some Positive Steps Across All Groups</a:t>
            </a:r>
            <a:r>
              <a:rPr lang="en-US" b="1" dirty="0" smtClean="0">
                <a:solidFill>
                  <a:srgbClr val="006699"/>
                </a:solidFill>
              </a:rPr>
              <a:t>:</a:t>
            </a:r>
          </a:p>
          <a:p>
            <a:endParaRPr lang="en-US" sz="1600" b="1" dirty="0">
              <a:solidFill>
                <a:srgbClr val="0066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Offer generational </a:t>
            </a:r>
            <a:r>
              <a:rPr lang="en-US" sz="1600" dirty="0"/>
              <a:t>training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Establish mentoring </a:t>
            </a:r>
            <a:r>
              <a:rPr lang="en-US" sz="1600" dirty="0"/>
              <a:t>programs that </a:t>
            </a:r>
            <a:r>
              <a:rPr lang="en-US" sz="1600" dirty="0" smtClean="0"/>
              <a:t>cross generations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Provide </a:t>
            </a:r>
            <a:r>
              <a:rPr lang="en-US" sz="1600" dirty="0"/>
              <a:t>w</a:t>
            </a:r>
            <a:r>
              <a:rPr lang="en-US" sz="1600" dirty="0" smtClean="0"/>
              <a:t>ork </a:t>
            </a:r>
            <a:r>
              <a:rPr lang="en-US" sz="1600" dirty="0"/>
              <a:t>options such as </a:t>
            </a:r>
            <a:r>
              <a:rPr lang="en-US" sz="1600" dirty="0" smtClean="0"/>
              <a:t>telecommuting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Develop training </a:t>
            </a:r>
            <a:r>
              <a:rPr lang="en-US" sz="1600" dirty="0"/>
              <a:t>methods that accommodate different learning </a:t>
            </a:r>
            <a:r>
              <a:rPr lang="en-US" sz="1600" dirty="0" smtClean="0"/>
              <a:t>styles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Utilize a variety </a:t>
            </a:r>
            <a:r>
              <a:rPr lang="en-US" sz="1600" dirty="0"/>
              <a:t>of recognition </a:t>
            </a:r>
            <a:r>
              <a:rPr lang="en-US" sz="1600" dirty="0" smtClean="0"/>
              <a:t>methods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Communicate important messages multiple ways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Deliver services with different levels of “direct touch” vs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Allow individuals and teams to decide how to deliver assignments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r>
              <a:rPr lang="en-US" sz="1600" b="1" dirty="0" smtClean="0">
                <a:solidFill>
                  <a:srgbClr val="006699"/>
                </a:solidFill>
              </a:rPr>
              <a:t>Always ensure your programs are non-discriminatory. It is particularly important to not disadvantage older workers in how you treat them at work or how you deliver services to them!</a:t>
            </a:r>
            <a:endParaRPr lang="en-US" sz="1600" b="1" dirty="0">
              <a:solidFill>
                <a:srgbClr val="006699"/>
              </a:solidFill>
            </a:endParaRPr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750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743161"/>
            <a:ext cx="8450261" cy="479482"/>
          </a:xfrm>
        </p:spPr>
        <p:txBody>
          <a:bodyPr/>
          <a:lstStyle/>
          <a:p>
            <a:r>
              <a:rPr lang="en-US" b="1" dirty="0" smtClean="0"/>
              <a:t>PRIMARY KEYS TO SUCCESS –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22" y="399511"/>
            <a:ext cx="3121152" cy="3121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8" y="2156153"/>
            <a:ext cx="5911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ONE SIZE DOESN’T FIT ALL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PLAN TO ACCOMMODATE GENERATIONAL DIFFERENCES</a:t>
            </a: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WHAT ABOUT CULTURE? </a:t>
            </a:r>
          </a:p>
          <a:p>
            <a:pPr marL="457200" indent="-457200">
              <a:buAutoNum type="arabicPeriod"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807726"/>
            <a:ext cx="8450261" cy="723672"/>
          </a:xfrm>
        </p:spPr>
        <p:txBody>
          <a:bodyPr/>
          <a:lstStyle/>
          <a:p>
            <a:r>
              <a:rPr lang="en-US" b="1" dirty="0" smtClean="0"/>
              <a:t>WHERE ARE WE NOW ? </a:t>
            </a:r>
            <a:br>
              <a:rPr lang="en-US" b="1" dirty="0" smtClean="0"/>
            </a:br>
            <a:r>
              <a:rPr lang="en-US" b="1" dirty="0" smtClean="0"/>
              <a:t>Some current demographics:</a:t>
            </a:r>
            <a:br>
              <a:rPr lang="en-US" b="1" dirty="0" smtClean="0"/>
            </a:br>
            <a:r>
              <a:rPr lang="en-US" b="1" dirty="0" smtClean="0"/>
              <a:t>US Population </a:t>
            </a:r>
            <a:endParaRPr lang="en-US" b="1" dirty="0"/>
          </a:p>
        </p:txBody>
      </p:sp>
      <p:pic>
        <p:nvPicPr>
          <p:cNvPr id="5" name="Picture 4" descr="http://www.tradingeconomics.com/charts/og.png?url=/united-states/popul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712890"/>
            <a:ext cx="6648919" cy="439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61" y="292950"/>
            <a:ext cx="2315872" cy="26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503420"/>
            <a:ext cx="8450261" cy="479482"/>
          </a:xfrm>
        </p:spPr>
        <p:txBody>
          <a:bodyPr/>
          <a:lstStyle/>
          <a:p>
            <a:r>
              <a:rPr lang="en-US" b="1" dirty="0" smtClean="0"/>
              <a:t>CHECK YOUR LEARNING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06" y="39260"/>
            <a:ext cx="2713418" cy="3348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8" y="1713514"/>
            <a:ext cx="887133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800" b="1" dirty="0" smtClean="0">
                <a:solidFill>
                  <a:srgbClr val="006699"/>
                </a:solidFill>
              </a:rPr>
              <a:t>Traditionalists</a:t>
            </a:r>
            <a:r>
              <a:rPr lang="en-US" sz="2000" dirty="0" smtClean="0"/>
              <a:t> </a:t>
            </a:r>
            <a:r>
              <a:rPr lang="en-US" sz="1600" dirty="0" smtClean="0"/>
              <a:t>–   </a:t>
            </a:r>
            <a:r>
              <a:rPr lang="en-US" sz="2000" dirty="0" smtClean="0"/>
              <a:t>“Slow down and learn from me”</a:t>
            </a:r>
          </a:p>
          <a:p>
            <a:r>
              <a:rPr lang="en-US" sz="1600" dirty="0"/>
              <a:t>	 </a:t>
            </a:r>
            <a:r>
              <a:rPr lang="en-US" sz="1600" dirty="0" smtClean="0"/>
              <a:t>               </a:t>
            </a:r>
            <a:r>
              <a:rPr lang="en-US" sz="1600" dirty="0"/>
              <a:t>	 </a:t>
            </a:r>
            <a:r>
              <a:rPr lang="en-US" sz="1600" dirty="0" smtClean="0"/>
              <a:t>      </a:t>
            </a:r>
            <a:r>
              <a:rPr lang="en-US" sz="2000" dirty="0" smtClean="0"/>
              <a:t>“All you had to do was ask”</a:t>
            </a:r>
          </a:p>
          <a:p>
            <a:endParaRPr lang="en-US" sz="1600" dirty="0"/>
          </a:p>
          <a:p>
            <a:r>
              <a:rPr lang="en-US" sz="2800" b="1" dirty="0" smtClean="0">
                <a:solidFill>
                  <a:srgbClr val="006699"/>
                </a:solidFill>
              </a:rPr>
              <a:t>Baby Boomers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1600" dirty="0" smtClean="0"/>
              <a:t>–  </a:t>
            </a:r>
            <a:r>
              <a:rPr lang="en-US" sz="2000" dirty="0" smtClean="0"/>
              <a:t>“Pick up the phone and talk to me”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               	       </a:t>
            </a:r>
            <a:r>
              <a:rPr lang="en-US" sz="2000" dirty="0" smtClean="0"/>
              <a:t>“Be respectful – I have worked hard for a long time”</a:t>
            </a:r>
          </a:p>
          <a:p>
            <a:endParaRPr lang="en-US" sz="1600" dirty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</a:t>
            </a:r>
            <a:r>
              <a:rPr lang="en-US" sz="2800" b="1" dirty="0" smtClean="0">
                <a:solidFill>
                  <a:srgbClr val="006699"/>
                </a:solidFill>
              </a:rPr>
              <a:t>Gen </a:t>
            </a:r>
            <a:r>
              <a:rPr lang="en-US" sz="2800" b="1" dirty="0">
                <a:solidFill>
                  <a:srgbClr val="006699"/>
                </a:solidFill>
              </a:rPr>
              <a:t>X</a:t>
            </a:r>
            <a:r>
              <a:rPr lang="en-US" sz="2000" b="1" dirty="0" smtClean="0"/>
              <a:t> </a:t>
            </a:r>
            <a:r>
              <a:rPr lang="en-US" sz="1600" dirty="0" smtClean="0"/>
              <a:t>–    	       </a:t>
            </a:r>
            <a:r>
              <a:rPr lang="en-US" sz="2000" dirty="0" smtClean="0"/>
              <a:t>“My family and I are a package deal”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	       </a:t>
            </a:r>
            <a:r>
              <a:rPr lang="en-US" sz="2000" dirty="0" smtClean="0"/>
              <a:t>“If this doesn’t work out I can always go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       somewhere else”</a:t>
            </a:r>
          </a:p>
          <a:p>
            <a:endParaRPr lang="en-US" sz="1600" dirty="0"/>
          </a:p>
          <a:p>
            <a:r>
              <a:rPr lang="en-US" sz="2800" b="1" dirty="0" smtClean="0">
                <a:solidFill>
                  <a:srgbClr val="006699"/>
                </a:solidFill>
              </a:rPr>
              <a:t>         Gen Y</a:t>
            </a:r>
            <a:r>
              <a:rPr lang="en-US" sz="2800" b="1" dirty="0" smtClean="0"/>
              <a:t> </a:t>
            </a:r>
            <a:r>
              <a:rPr lang="en-US" sz="1600" dirty="0" smtClean="0"/>
              <a:t>–     	       </a:t>
            </a:r>
            <a:r>
              <a:rPr lang="en-US" sz="2000" dirty="0" smtClean="0"/>
              <a:t>“I am up for any adventure” </a:t>
            </a:r>
          </a:p>
          <a:p>
            <a:r>
              <a:rPr lang="en-US" sz="1600" dirty="0"/>
              <a:t>	 </a:t>
            </a:r>
            <a:r>
              <a:rPr lang="en-US" sz="1600" dirty="0" smtClean="0"/>
              <a:t>               	       </a:t>
            </a:r>
            <a:r>
              <a:rPr lang="en-US" sz="2000" dirty="0" smtClean="0"/>
              <a:t>“I found a way to do that faster”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 	       </a:t>
            </a:r>
            <a:r>
              <a:rPr lang="en-US" sz="2000" dirty="0" smtClean="0"/>
              <a:t>“Please don’t ask me to make copies”</a:t>
            </a:r>
          </a:p>
        </p:txBody>
      </p:sp>
    </p:spTree>
    <p:extLst>
      <p:ext uri="{BB962C8B-B14F-4D97-AF65-F5344CB8AC3E}">
        <p14:creationId xmlns:p14="http://schemas.microsoft.com/office/powerpoint/2010/main" val="17566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69" y="735537"/>
            <a:ext cx="8450261" cy="479482"/>
          </a:xfrm>
        </p:spPr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pic>
        <p:nvPicPr>
          <p:cNvPr id="1026" name="Picture 2" descr="C:\Users\hx22870\AppData\Local\Microsoft\Windows\Temporary Internet Files\Content.IE5\GCRWDZGJ\passe-compose-ou-imparfait-grammaire-bdf-1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0"/>
            <a:ext cx="43307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807726"/>
            <a:ext cx="8450261" cy="723672"/>
          </a:xfrm>
        </p:spPr>
        <p:txBody>
          <a:bodyPr/>
          <a:lstStyle/>
          <a:p>
            <a:r>
              <a:rPr lang="en-US" b="1" dirty="0" smtClean="0"/>
              <a:t>WHERE ARE WE NOW ? </a:t>
            </a:r>
            <a:br>
              <a:rPr lang="en-US" b="1" dirty="0" smtClean="0"/>
            </a:br>
            <a:r>
              <a:rPr lang="en-US" b="1" dirty="0" smtClean="0"/>
              <a:t>Some current demographics:</a:t>
            </a:r>
            <a:br>
              <a:rPr lang="en-US" b="1" dirty="0" smtClean="0"/>
            </a:br>
            <a:r>
              <a:rPr lang="en-US" b="1" dirty="0" smtClean="0"/>
              <a:t>Growth in US Employment past year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14" y="211654"/>
            <a:ext cx="2315872" cy="2658389"/>
          </a:xfrm>
          <a:prstGeom prst="rect">
            <a:avLst/>
          </a:prstGeom>
        </p:spPr>
      </p:pic>
      <p:sp>
        <p:nvSpPr>
          <p:cNvPr id="5" name="AutoShape 2" descr="Image result for expat population of the worl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expat population of the worl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expat population of the worl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8" y="6205496"/>
            <a:ext cx="6106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Used with permission Statista.com based on data compiled from the US Bureau of Labor Statistics, February 2017</a:t>
            </a:r>
            <a:endParaRPr lang="en-US" sz="900" dirty="0"/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" y="1733224"/>
            <a:ext cx="6106732" cy="41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5383"/>
            <a:ext cx="7789625" cy="852948"/>
          </a:xfrm>
        </p:spPr>
        <p:txBody>
          <a:bodyPr/>
          <a:lstStyle/>
          <a:p>
            <a:r>
              <a:rPr lang="en-US" b="1" dirty="0" smtClean="0"/>
              <a:t>WHERE ARE WE NOW ? </a:t>
            </a:r>
            <a:br>
              <a:rPr lang="en-US" b="1" dirty="0" smtClean="0"/>
            </a:br>
            <a:r>
              <a:rPr lang="en-US" b="1" dirty="0" smtClean="0"/>
              <a:t>US Domestic Migration 2014-2016</a:t>
            </a:r>
            <a:endParaRPr lang="en-US" b="1" dirty="0"/>
          </a:p>
        </p:txBody>
      </p:sp>
      <p:sp>
        <p:nvSpPr>
          <p:cNvPr id="5" name="AutoShape 2" descr="Image result for expat population of the worl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expat population of the worl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expat population of the world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188" y="6276451"/>
            <a:ext cx="3472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Data compiled and made public by US Census Bureau</a:t>
            </a:r>
            <a:endParaRPr lang="en-US" sz="1000" b="1" dirty="0"/>
          </a:p>
        </p:txBody>
      </p:sp>
      <p:pic>
        <p:nvPicPr>
          <p:cNvPr id="12" name="Picture 11" descr="C:\Users\Jennifer\Pictures\US Migration Trend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" y="1265088"/>
            <a:ext cx="6690326" cy="533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876" y="4698759"/>
            <a:ext cx="1741648" cy="152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847">
            <a:off x="5335681" y="-76544"/>
            <a:ext cx="4358105" cy="43744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13">
            <a:off x="6921288" y="2567204"/>
            <a:ext cx="2383064" cy="35729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360">
            <a:off x="5722493" y="2156945"/>
            <a:ext cx="2383064" cy="35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65585"/>
            <a:ext cx="8450261" cy="932149"/>
          </a:xfrm>
        </p:spPr>
        <p:txBody>
          <a:bodyPr/>
          <a:lstStyle/>
          <a:p>
            <a:r>
              <a:rPr lang="en-US" b="1" dirty="0" smtClean="0"/>
              <a:t>GENERATIONAL DIFFERENCES –</a:t>
            </a:r>
            <a:br>
              <a:rPr lang="en-US" b="1" dirty="0" smtClean="0"/>
            </a:br>
            <a:r>
              <a:rPr lang="en-US" b="1" dirty="0" smtClean="0"/>
              <a:t>A Review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78" y="115409"/>
            <a:ext cx="3048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8" y="1197734"/>
            <a:ext cx="77858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99"/>
                </a:solidFill>
              </a:rPr>
              <a:t>Traditionalists – </a:t>
            </a:r>
            <a:r>
              <a:rPr lang="en-US" sz="1600" b="1" dirty="0">
                <a:solidFill>
                  <a:srgbClr val="006699"/>
                </a:solidFill>
              </a:rPr>
              <a:t>A</a:t>
            </a:r>
            <a:r>
              <a:rPr lang="en-US" sz="1600" b="1" dirty="0" smtClean="0">
                <a:solidFill>
                  <a:srgbClr val="006699"/>
                </a:solidFill>
              </a:rPr>
              <a:t>ges 70 and above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Hard work and loyalty reaps reward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Figure things out for yourself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Don’t complain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006699"/>
                </a:solidFill>
              </a:rPr>
              <a:t>Baby Boomers – </a:t>
            </a:r>
            <a:r>
              <a:rPr lang="en-US" sz="1600" b="1" dirty="0">
                <a:solidFill>
                  <a:srgbClr val="006699"/>
                </a:solidFill>
              </a:rPr>
              <a:t>A</a:t>
            </a:r>
            <a:r>
              <a:rPr lang="en-US" sz="1600" b="1" dirty="0" smtClean="0">
                <a:solidFill>
                  <a:srgbClr val="006699"/>
                </a:solidFill>
              </a:rPr>
              <a:t>ges 50/52 to 70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Hard work reaps reward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Respect authority; Success = authority and respect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</a:t>
            </a:r>
            <a:r>
              <a:rPr lang="en-US" sz="1600" dirty="0" smtClean="0"/>
              <a:t>riven to lead not follow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006699"/>
                </a:solidFill>
              </a:rPr>
              <a:t>Generation X – </a:t>
            </a:r>
            <a:r>
              <a:rPr lang="en-US" sz="1600" b="1" dirty="0">
                <a:solidFill>
                  <a:srgbClr val="006699"/>
                </a:solidFill>
              </a:rPr>
              <a:t>A</a:t>
            </a:r>
            <a:r>
              <a:rPr lang="en-US" sz="1600" b="1" dirty="0" smtClean="0">
                <a:solidFill>
                  <a:srgbClr val="006699"/>
                </a:solidFill>
              </a:rPr>
              <a:t>ges 35 to 50/52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Independent &amp; self-absorbed; My unique abilities deserve rewards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Multiple career interests and paths over the course of a career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First generation to use technology in all aspects of life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Skeptical - Believes the “grass is greener” elsewhere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006699"/>
                </a:solidFill>
              </a:rPr>
              <a:t>Generation Y or Millennials – Ages 17-35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Creative problem solving reaps rewards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Avoid boring or menial tasks always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Expect and demand technology in all forms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Individualistic – life should not have a “dress code”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88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553730"/>
            <a:ext cx="8450261" cy="723672"/>
          </a:xfrm>
        </p:spPr>
        <p:txBody>
          <a:bodyPr/>
          <a:lstStyle/>
          <a:p>
            <a:r>
              <a:rPr lang="en-US" b="1" dirty="0" smtClean="0"/>
              <a:t>FUN FACTS: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The Generations Use Social Media!</a:t>
            </a:r>
            <a:endParaRPr lang="en-US" b="1" dirty="0"/>
          </a:p>
        </p:txBody>
      </p:sp>
      <p:pic>
        <p:nvPicPr>
          <p:cNvPr id="7" name="Picture 6" descr="http://www.brgcommunications.com/wp-content/uploads/2015/07/Screen-Shot-2015-07-09-at-3.25.51-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9" y="1687132"/>
            <a:ext cx="6017854" cy="431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thumbs.dreamstime.com/z/d-man-brave-superhero-red-cloak-sign-victory-right-hand-raised-up-clenched-fist-white-render-4355557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r="5438" b="10817"/>
          <a:stretch/>
        </p:blipFill>
        <p:spPr bwMode="auto">
          <a:xfrm>
            <a:off x="6130343" y="206062"/>
            <a:ext cx="2791026" cy="3199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28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646995"/>
            <a:ext cx="8450261" cy="479482"/>
          </a:xfrm>
        </p:spPr>
        <p:txBody>
          <a:bodyPr/>
          <a:lstStyle/>
          <a:p>
            <a:r>
              <a:rPr lang="en-US" b="1" dirty="0" smtClean="0"/>
              <a:t>GENERATIONAL DIFFERENCES –</a:t>
            </a:r>
            <a:br>
              <a:rPr lang="en-US" b="1" dirty="0" smtClean="0"/>
            </a:br>
            <a:r>
              <a:rPr lang="en-US" b="1" dirty="0" smtClean="0"/>
              <a:t>Specifics for Relocators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56" y="117019"/>
            <a:ext cx="2598097" cy="3239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8" y="1633493"/>
            <a:ext cx="80322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99"/>
                </a:solidFill>
              </a:rPr>
              <a:t>Traditionalists – </a:t>
            </a:r>
            <a:r>
              <a:rPr lang="en-US" sz="2000" b="1" dirty="0">
                <a:solidFill>
                  <a:srgbClr val="006699"/>
                </a:solidFill>
              </a:rPr>
              <a:t>A</a:t>
            </a:r>
            <a:r>
              <a:rPr lang="en-US" sz="2000" b="1" dirty="0" smtClean="0">
                <a:solidFill>
                  <a:srgbClr val="006699"/>
                </a:solidFill>
              </a:rPr>
              <a:t>ges 67/70 and above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No questions asked; No services demanded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Moving for work = money and loyalty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Worked hard and figured things out for themselves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Slow to accept change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Not culturally sensitive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Most leaving/left the workforce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2000" b="1" dirty="0" smtClean="0">
                <a:solidFill>
                  <a:srgbClr val="006699"/>
                </a:solidFill>
              </a:rPr>
              <a:t>Baby Boomers – </a:t>
            </a:r>
            <a:r>
              <a:rPr lang="en-US" sz="2000" b="1" dirty="0">
                <a:solidFill>
                  <a:srgbClr val="006699"/>
                </a:solidFill>
              </a:rPr>
              <a:t>A</a:t>
            </a:r>
            <a:r>
              <a:rPr lang="en-US" sz="2000" b="1" dirty="0" smtClean="0">
                <a:solidFill>
                  <a:srgbClr val="006699"/>
                </a:solidFill>
              </a:rPr>
              <a:t>ges 50/52 to 67/70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Crave stability and respect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Moving for work = promotion/leadership opportunities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Seek some work/life balance and services for spouse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Embraces change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Began to recognize need for and demonstrate cultural sensitivity if relocated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Some nearing maximum work age limits; Also looking to retire earlier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889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646995"/>
            <a:ext cx="8450261" cy="479482"/>
          </a:xfrm>
        </p:spPr>
        <p:txBody>
          <a:bodyPr/>
          <a:lstStyle/>
          <a:p>
            <a:r>
              <a:rPr lang="en-US" b="1" dirty="0" smtClean="0"/>
              <a:t>GENERATIONAL DIFFERENCES –</a:t>
            </a:r>
            <a:br>
              <a:rPr lang="en-US" b="1" dirty="0" smtClean="0"/>
            </a:br>
            <a:r>
              <a:rPr lang="en-US" b="1" dirty="0" smtClean="0"/>
              <a:t>Specifics for Relocators (cont’d)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03" y="168676"/>
            <a:ext cx="2598097" cy="3219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8" y="1604796"/>
            <a:ext cx="82008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99"/>
                </a:solidFill>
              </a:rPr>
              <a:t>Generation X – </a:t>
            </a:r>
            <a:r>
              <a:rPr lang="en-US" sz="2000" b="1" dirty="0">
                <a:solidFill>
                  <a:srgbClr val="006699"/>
                </a:solidFill>
              </a:rPr>
              <a:t>A</a:t>
            </a:r>
            <a:r>
              <a:rPr lang="en-US" sz="2000" b="1" dirty="0" smtClean="0">
                <a:solidFill>
                  <a:srgbClr val="006699"/>
                </a:solidFill>
              </a:rPr>
              <a:t>ges 35 to 50/52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Moving for work = new challenge and reward for unique abilities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Accompanying families demanding 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Often highly educated and utilizing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Generally internationally minded and culturally sensitive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Demand competitive pay over other recognition and will move to get 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Not loyal to a single employer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2000" b="1" dirty="0" smtClean="0">
                <a:solidFill>
                  <a:srgbClr val="006699"/>
                </a:solidFill>
              </a:rPr>
              <a:t>Generation Y or Millennials – Ages 17-35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Moving for work = company’s investment in future loyalty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Highly educated with advanced technology skills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Adventurous travelers – culturally sensitive and adaptable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Find most services cumbersome and unnecessary – could do it better themselves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Demand fast career progression and will move to get 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Remains to be seen if they will be loyal to a single employer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894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20048"/>
            <a:ext cx="8450261" cy="723672"/>
          </a:xfrm>
        </p:spPr>
        <p:txBody>
          <a:bodyPr/>
          <a:lstStyle/>
          <a:p>
            <a:r>
              <a:rPr lang="en-US" b="1" dirty="0" smtClean="0"/>
              <a:t>FUN FACTS: </a:t>
            </a:r>
            <a:br>
              <a:rPr lang="en-US" b="1" dirty="0" smtClean="0"/>
            </a:br>
            <a:r>
              <a:rPr lang="en-US" b="1" dirty="0" smtClean="0"/>
              <a:t>Global Aging Trends </a:t>
            </a:r>
            <a:endParaRPr lang="en-US" b="1" dirty="0"/>
          </a:p>
        </p:txBody>
      </p:sp>
      <p:pic>
        <p:nvPicPr>
          <p:cNvPr id="7" name="Picture 6" descr="Image result for us workforce demographic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0" y="1363767"/>
            <a:ext cx="5943600" cy="4624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white man graphic retire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80" y="206062"/>
            <a:ext cx="2416509" cy="336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6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Halliburton Template">
  <a:themeElements>
    <a:clrScheme name="Halliburton 20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CC0001"/>
      </a:accent1>
      <a:accent2>
        <a:srgbClr val="FFD814"/>
      </a:accent2>
      <a:accent3>
        <a:srgbClr val="85B02E"/>
      </a:accent3>
      <a:accent4>
        <a:srgbClr val="664975"/>
      </a:accent4>
      <a:accent5>
        <a:srgbClr val="EA751E"/>
      </a:accent5>
      <a:accent6>
        <a:srgbClr val="4C81B9"/>
      </a:accent6>
      <a:hlink>
        <a:srgbClr val="CE1126"/>
      </a:hlink>
      <a:folHlink>
        <a:srgbClr val="670812"/>
      </a:folHlink>
    </a:clrScheme>
    <a:fontScheme name="Hallibur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6382</TotalTime>
  <Words>1005</Words>
  <Application>Microsoft Macintosh PowerPoint</Application>
  <PresentationFormat>On-screen Show (4:3)</PresentationFormat>
  <Paragraphs>217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Adobe Gothic Std B</vt:lpstr>
      <vt:lpstr>Calibri</vt:lpstr>
      <vt:lpstr>Wingdings</vt:lpstr>
      <vt:lpstr>Arial</vt:lpstr>
      <vt:lpstr>2014 Halliburton Template</vt:lpstr>
      <vt:lpstr>GENERATIONAL CONSIDERATIONS FOR RELOCATION PROFESSIONALS</vt:lpstr>
      <vt:lpstr>WHERE ARE WE NOW ?  Some current demographics: US Population </vt:lpstr>
      <vt:lpstr>WHERE ARE WE NOW ?  Some current demographics: Growth in US Employment past year</vt:lpstr>
      <vt:lpstr>WHERE ARE WE NOW ?  US Domestic Migration 2014-2016</vt:lpstr>
      <vt:lpstr>GENERATIONAL DIFFERENCES – A Review</vt:lpstr>
      <vt:lpstr>FUN FACTS: The Generations Use Social Media!</vt:lpstr>
      <vt:lpstr>GENERATIONAL DIFFERENCES – Specifics for Relocators</vt:lpstr>
      <vt:lpstr>GENERATIONAL DIFFERENCES – Specifics for Relocators (cont’d)</vt:lpstr>
      <vt:lpstr>FUN FACTS:  Global Aging Trends </vt:lpstr>
      <vt:lpstr>GENERATIONAL DIFFERENCES IN  COMMUNICATION</vt:lpstr>
      <vt:lpstr>GENERATIONAL DIFFERENCES IN  COMMUNICATION</vt:lpstr>
      <vt:lpstr>WHERE ARE WE HEADED?  More Demographics – Generation Gap</vt:lpstr>
      <vt:lpstr>WHERE ARE WE HEADED? More Demographics – US Workforce</vt:lpstr>
      <vt:lpstr>WHERE ARE WE HEADED ?  More Demographics – International Gap</vt:lpstr>
      <vt:lpstr>THE CHALLENGES</vt:lpstr>
      <vt:lpstr>CONSIDERATIONS  FOR  A  SUCCESSFUL RELO STRATEGY</vt:lpstr>
      <vt:lpstr>CONSIDERATIONS  FOR  A  SUCCESSFUL RELO STRATEGY</vt:lpstr>
      <vt:lpstr>CONSIDERATIONS  FOR  A  SUCCESSFUL RELO STRATEGY</vt:lpstr>
      <vt:lpstr>PRIMARY KEYS TO SUCCESS – </vt:lpstr>
      <vt:lpstr>CHECK YOUR LEARNING</vt:lpstr>
      <vt:lpstr>QUESTIONS?</vt:lpstr>
    </vt:vector>
  </TitlesOfParts>
  <Company>Halliburton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Erle P. Halliburton</dc:creator>
  <dc:description>Updated 6/17/14</dc:description>
  <cp:lastModifiedBy>GERON GORE</cp:lastModifiedBy>
  <cp:revision>372</cp:revision>
  <cp:lastPrinted>2017-02-27T03:25:59Z</cp:lastPrinted>
  <dcterms:created xsi:type="dcterms:W3CDTF">2014-03-14T15:11:07Z</dcterms:created>
  <dcterms:modified xsi:type="dcterms:W3CDTF">2017-04-13T05:05:35Z</dcterms:modified>
</cp:coreProperties>
</file>